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  <p:sldMasterId id="2147483737" r:id="rId2"/>
    <p:sldMasterId id="2147483745" r:id="rId3"/>
  </p:sldMasterIdLst>
  <p:notesMasterIdLst>
    <p:notesMasterId r:id="rId46"/>
  </p:notesMasterIdLst>
  <p:sldIdLst>
    <p:sldId id="453" r:id="rId4"/>
    <p:sldId id="462" r:id="rId5"/>
    <p:sldId id="463" r:id="rId6"/>
    <p:sldId id="464" r:id="rId7"/>
    <p:sldId id="465" r:id="rId8"/>
    <p:sldId id="466" r:id="rId9"/>
    <p:sldId id="458" r:id="rId10"/>
    <p:sldId id="358" r:id="rId11"/>
    <p:sldId id="361" r:id="rId12"/>
    <p:sldId id="362" r:id="rId13"/>
    <p:sldId id="373" r:id="rId14"/>
    <p:sldId id="460" r:id="rId15"/>
    <p:sldId id="461" r:id="rId16"/>
    <p:sldId id="371" r:id="rId17"/>
    <p:sldId id="372" r:id="rId18"/>
    <p:sldId id="375" r:id="rId19"/>
    <p:sldId id="441" r:id="rId20"/>
    <p:sldId id="450" r:id="rId21"/>
    <p:sldId id="451" r:id="rId22"/>
    <p:sldId id="457" r:id="rId23"/>
    <p:sldId id="369" r:id="rId24"/>
    <p:sldId id="386" r:id="rId25"/>
    <p:sldId id="387" r:id="rId26"/>
    <p:sldId id="439" r:id="rId27"/>
    <p:sldId id="454" r:id="rId28"/>
    <p:sldId id="455" r:id="rId29"/>
    <p:sldId id="434" r:id="rId30"/>
    <p:sldId id="350" r:id="rId31"/>
    <p:sldId id="448" r:id="rId32"/>
    <p:sldId id="449" r:id="rId33"/>
    <p:sldId id="409" r:id="rId34"/>
    <p:sldId id="412" r:id="rId35"/>
    <p:sldId id="411" r:id="rId36"/>
    <p:sldId id="437" r:id="rId37"/>
    <p:sldId id="435" r:id="rId38"/>
    <p:sldId id="436" r:id="rId39"/>
    <p:sldId id="414" r:id="rId40"/>
    <p:sldId id="428" r:id="rId41"/>
    <p:sldId id="416" r:id="rId42"/>
    <p:sldId id="431" r:id="rId43"/>
    <p:sldId id="418" r:id="rId44"/>
    <p:sldId id="459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4D4D4D"/>
    <a:srgbClr val="000000"/>
    <a:srgbClr val="717171"/>
    <a:srgbClr val="FF9900"/>
    <a:srgbClr val="C0C0C0"/>
    <a:srgbClr val="324664"/>
    <a:srgbClr val="415F8A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4" autoAdjust="0"/>
    <p:restoredTop sz="94516" autoAdjust="0"/>
  </p:normalViewPr>
  <p:slideViewPr>
    <p:cSldViewPr>
      <p:cViewPr>
        <p:scale>
          <a:sx n="66" d="100"/>
          <a:sy n="66" d="100"/>
        </p:scale>
        <p:origin x="-1506" y="-186"/>
      </p:cViewPr>
      <p:guideLst>
        <p:guide orient="horz" pos="2304"/>
        <p:guide pos="384"/>
      </p:guideLst>
    </p:cSldViewPr>
  </p:slideViewPr>
  <p:outlineViewPr>
    <p:cViewPr>
      <p:scale>
        <a:sx n="33" d="100"/>
        <a:sy n="33" d="100"/>
      </p:scale>
      <p:origin x="0" y="17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205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Relationship Id="rId4" Type="http://schemas.openxmlformats.org/officeDocument/2006/relationships/image" Target="../media/image13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66CBB17-1D1E-4BCA-80CC-2DA9BFF6C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F81215-8F46-4797-83F4-B89C532F90A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70DCB-181A-4578-82FE-1BEB38878435}" type="slidenum">
              <a:rPr lang="en-US" smtClean="0">
                <a:ea typeface="ＭＳ Ｐゴシック"/>
                <a:cs typeface="ＭＳ Ｐゴシック"/>
              </a:rPr>
              <a:pPr/>
              <a:t>15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advertizing</a:t>
            </a:r>
            <a:r>
              <a:rPr lang="en-US" baseline="0" dirty="0" smtClean="0"/>
              <a:t> other than word of mouth and people searching the iTunes U Beyond Campus 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9F3DA-7A04-1244-B8C4-DDA9060E8D2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advertizing</a:t>
            </a:r>
            <a:r>
              <a:rPr lang="en-US" baseline="0" dirty="0" smtClean="0"/>
              <a:t> other than word of mouth and people searching the iTunes U Beyond Campus 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9F3DA-7A04-1244-B8C4-DDA9060E8D2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98F169-640F-4CF9-BC8A-3EAC653028F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379E6-DDC4-40D3-8F00-A475A7985D22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8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B379E6-DDC4-40D3-8F00-A475A7985D22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8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74088" cy="5207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54087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54087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418263"/>
            <a:ext cx="4114800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00938" y="649763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FD8BA09-3683-4DF1-B047-0FCDFDA56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urd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375400"/>
            <a:ext cx="9144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nsf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1700" y="63484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4450" y="6343650"/>
            <a:ext cx="7239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hub0-for-pp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ncnnew_nanohub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600950" y="6403975"/>
            <a:ext cx="838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C2E3-EFED-41A8-B6EE-8DBA6452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A3292-500F-4A0E-8179-93B42D410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2CB50-77A3-4415-AF39-62E91A14F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A8B05-ADB6-4251-8BDD-A271400DC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01167-6917-42D6-83DF-280F44388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97B62-08AC-42FB-A130-5D3593AA9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EB66F-65CD-4F6C-8F61-4C0B639DE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FBEE9-F9AD-4331-8FF7-662085352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9F5C0-8E18-456F-AED6-C3DEBBD82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8AD87-B9DD-4580-B65D-D8D41708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0863" y="690563"/>
            <a:ext cx="2197100" cy="5557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90563"/>
            <a:ext cx="6443663" cy="5557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3CCBD-F2C3-4F04-816D-A64AEE79A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8600" y="914400"/>
            <a:ext cx="87630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chemeClr val="folHlink"/>
                </a:solidFill>
                <a:latin typeface="Trebuchet MS" charset="0"/>
                <a:ea typeface="ＭＳ Ｐゴシック" charset="-128"/>
                <a:cs typeface="+mn-cs"/>
              </a:rPr>
              <a:t>Network for Computational Nanotechnology (NCN)</a:t>
            </a:r>
          </a:p>
          <a:p>
            <a:pPr algn="ctr">
              <a:defRPr/>
            </a:pPr>
            <a:endParaRPr lang="en-US" sz="2800" b="1" i="1">
              <a:solidFill>
                <a:schemeClr val="folHlink"/>
              </a:solidFill>
              <a:latin typeface="Trebuchet MS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>
                <a:ea typeface="ＭＳ Ｐゴシック" charset="-128"/>
                <a:cs typeface="+mn-cs"/>
              </a:rPr>
              <a:t>Purdue, Norfolk State, Northwestern, MIT, Molecular Foundry, UC Berkeley, Univ. of Illinois, UTEP</a:t>
            </a:r>
            <a:endParaRPr lang="en-US" i="1">
              <a:ea typeface="ＭＳ Ｐゴシック" charset="-128"/>
              <a:cs typeface="+mn-cs"/>
            </a:endParaRPr>
          </a:p>
        </p:txBody>
      </p:sp>
      <p:pic>
        <p:nvPicPr>
          <p:cNvPr id="8" name="Picture 22" descr="background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3" descr="ncnnew_nanohub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4" descr="ncnnew_nanohub_white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ncnnew_nanohub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300038" y="3352800"/>
            <a:ext cx="2443162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ncnnew_nanohub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00038" y="5257800"/>
            <a:ext cx="2362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 userDrawn="1"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5" name="Rectangle 19"/>
          <p:cNvSpPr>
            <a:spLocks noGrp="1" noChangeArrowheads="1"/>
          </p:cNvSpPr>
          <p:nvPr userDrawn="1"/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sz="1200" dirty="0">
                <a:latin typeface="Trebuchet MS" charset="0"/>
                <a:ea typeface="ＭＳ Ｐゴシック" charset="-128"/>
                <a:cs typeface="+mn-cs"/>
              </a:rPr>
              <a:t>Gerhard Klimeck</a:t>
            </a:r>
          </a:p>
        </p:txBody>
      </p:sp>
      <p:pic>
        <p:nvPicPr>
          <p:cNvPr id="1032" name="Picture 12" descr="ncnnew_nanohub.pn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3" descr="ncnnew_nanohub_white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Trebuchet M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5BB6F1F-C6EB-4D13-8C63-6778C764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804863" indent="-2365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16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089025" indent="-1698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373188" indent="-169863" algn="l" rtl="0" eaLnBrk="0" fontAlgn="base" hangingPunct="0">
        <a:spcBef>
          <a:spcPct val="20000"/>
        </a:spcBef>
        <a:spcAft>
          <a:spcPct val="0"/>
        </a:spcAft>
        <a:buFont typeface="Wingdings 3" pitchFamily="18" charset="2"/>
        <a:buChar char="´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18303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pitchFamily="-11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pitchFamily="-11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pitchFamily="-11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Trebuchet MS" pitchFamily="-112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Trebuchet M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Trebuchet M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Trebuchet M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Trebuchet M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ub0-for-ppt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690563"/>
            <a:ext cx="85740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1509" name="Picture 5" descr="purdu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4800" y="6376988"/>
            <a:ext cx="91440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314450" y="6343650"/>
            <a:ext cx="7239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416675"/>
            <a:ext cx="464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546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86588" y="641667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j-lt"/>
              </a:defRPr>
            </a:lvl1pPr>
          </a:lstStyle>
          <a:p>
            <a:pPr>
              <a:defRPr/>
            </a:pPr>
            <a:fld id="{4D3B2BBA-B3D4-401F-97B6-6DFBBC98C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1513" name="Picture 9" descr="nsf4c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521700" y="63484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ncnnew_nanohub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7600950" y="6403975"/>
            <a:ext cx="838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698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2pPr>
      <a:lvl3pPr marL="804863" indent="-2365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1600">
          <a:solidFill>
            <a:schemeClr val="tx1"/>
          </a:solidFill>
          <a:latin typeface="+mn-lt"/>
        </a:defRPr>
      </a:lvl3pPr>
      <a:lvl4pPr marL="1089025" indent="-1698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373188" indent="-169863" algn="l" rtl="0" eaLnBrk="0" fontAlgn="base" hangingPunct="0">
        <a:spcBef>
          <a:spcPct val="20000"/>
        </a:spcBef>
        <a:spcAft>
          <a:spcPct val="0"/>
        </a:spcAft>
        <a:buFont typeface="Wingdings 3" pitchFamily="18" charset="2"/>
        <a:buChar char="´"/>
        <a:defRPr sz="1400">
          <a:solidFill>
            <a:schemeClr val="tx1"/>
          </a:solidFill>
          <a:latin typeface="+mn-lt"/>
        </a:defRPr>
      </a:lvl5pPr>
      <a:lvl6pPr marL="1830388" indent="-169863" algn="l" rtl="0" fontAlgn="base">
        <a:spcBef>
          <a:spcPct val="20000"/>
        </a:spcBef>
        <a:spcAft>
          <a:spcPct val="0"/>
        </a:spcAft>
        <a:buFont typeface="Wingdings 3" pitchFamily="18" charset="2"/>
        <a:buChar char="´"/>
        <a:defRPr sz="1400">
          <a:solidFill>
            <a:schemeClr val="tx1"/>
          </a:solidFill>
          <a:latin typeface="+mn-lt"/>
        </a:defRPr>
      </a:lvl6pPr>
      <a:lvl7pPr marL="2287588" indent="-169863" algn="l" rtl="0" fontAlgn="base">
        <a:spcBef>
          <a:spcPct val="20000"/>
        </a:spcBef>
        <a:spcAft>
          <a:spcPct val="0"/>
        </a:spcAft>
        <a:buFont typeface="Wingdings 3" pitchFamily="18" charset="2"/>
        <a:buChar char="´"/>
        <a:defRPr sz="1400">
          <a:solidFill>
            <a:schemeClr val="tx1"/>
          </a:solidFill>
          <a:latin typeface="+mn-lt"/>
        </a:defRPr>
      </a:lvl7pPr>
      <a:lvl8pPr marL="2744788" indent="-169863" algn="l" rtl="0" fontAlgn="base">
        <a:spcBef>
          <a:spcPct val="20000"/>
        </a:spcBef>
        <a:spcAft>
          <a:spcPct val="0"/>
        </a:spcAft>
        <a:buFont typeface="Wingdings 3" pitchFamily="18" charset="2"/>
        <a:buChar char="´"/>
        <a:defRPr sz="1400">
          <a:solidFill>
            <a:schemeClr val="tx1"/>
          </a:solidFill>
          <a:latin typeface="+mn-lt"/>
        </a:defRPr>
      </a:lvl8pPr>
      <a:lvl9pPr marL="3201988" indent="-169863" algn="l" rtl="0" fontAlgn="base">
        <a:spcBef>
          <a:spcPct val="20000"/>
        </a:spcBef>
        <a:spcAft>
          <a:spcPct val="0"/>
        </a:spcAft>
        <a:buFont typeface="Wingdings 3" pitchFamily="18" charset="2"/>
        <a:buChar char="´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intel.com/technology/mooreslaw/index.htm" TargetMode="Externa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11" Type="http://schemas.openxmlformats.org/officeDocument/2006/relationships/image" Target="../media/image112.png"/><Relationship Id="rId5" Type="http://schemas.openxmlformats.org/officeDocument/2006/relationships/image" Target="../media/image125.jpeg"/><Relationship Id="rId10" Type="http://schemas.openxmlformats.org/officeDocument/2006/relationships/image" Target="../media/image111.pn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1.pn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18" Type="http://schemas.openxmlformats.org/officeDocument/2006/relationships/image" Target="../media/image154.png"/><Relationship Id="rId26" Type="http://schemas.openxmlformats.org/officeDocument/2006/relationships/image" Target="../media/image158.jpeg"/><Relationship Id="rId3" Type="http://schemas.openxmlformats.org/officeDocument/2006/relationships/image" Target="../media/image139.png"/><Relationship Id="rId21" Type="http://schemas.openxmlformats.org/officeDocument/2006/relationships/oleObject" Target="../embeddings/oleObject5.bin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5" Type="http://schemas.openxmlformats.org/officeDocument/2006/relationships/image" Target="../media/image157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52.png"/><Relationship Id="rId20" Type="http://schemas.openxmlformats.org/officeDocument/2006/relationships/oleObject" Target="../embeddings/oleObject4.bin"/><Relationship Id="rId29" Type="http://schemas.openxmlformats.org/officeDocument/2006/relationships/image" Target="../media/image161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24" Type="http://schemas.openxmlformats.org/officeDocument/2006/relationships/oleObject" Target="../embeddings/oleObject7.bin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23" Type="http://schemas.openxmlformats.org/officeDocument/2006/relationships/image" Target="../media/image156.png"/><Relationship Id="rId28" Type="http://schemas.openxmlformats.org/officeDocument/2006/relationships/image" Target="../media/image160.png"/><Relationship Id="rId10" Type="http://schemas.openxmlformats.org/officeDocument/2006/relationships/image" Target="../media/image146.png"/><Relationship Id="rId19" Type="http://schemas.openxmlformats.org/officeDocument/2006/relationships/image" Target="../media/image155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Relationship Id="rId22" Type="http://schemas.openxmlformats.org/officeDocument/2006/relationships/oleObject" Target="../embeddings/oleObject6.bin"/><Relationship Id="rId27" Type="http://schemas.openxmlformats.org/officeDocument/2006/relationships/image" Target="../media/image15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jpeg"/><Relationship Id="rId4" Type="http://schemas.openxmlformats.org/officeDocument/2006/relationships/image" Target="../media/image163.png"/><Relationship Id="rId9" Type="http://schemas.openxmlformats.org/officeDocument/2006/relationships/image" Target="../media/image1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2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7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0.jpeg"/><Relationship Id="rId7" Type="http://schemas.openxmlformats.org/officeDocument/2006/relationships/image" Target="../media/image17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jpe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47" Type="http://schemas.openxmlformats.org/officeDocument/2006/relationships/image" Target="../media/image69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41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45" Type="http://schemas.openxmlformats.org/officeDocument/2006/relationships/image" Target="../media/image67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4" Type="http://schemas.openxmlformats.org/officeDocument/2006/relationships/image" Target="../media/image6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43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Helvetica" pitchFamily="34" charset="0"/>
                <a:ea typeface="ＭＳ Ｐゴシック"/>
                <a:cs typeface="ＭＳ Ｐゴシック"/>
              </a:rPr>
              <a:t>Interactive </a:t>
            </a:r>
            <a:br>
              <a:rPr lang="en-US" dirty="0" smtClean="0"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en-US" dirty="0" smtClean="0">
                <a:latin typeface="Helvetica" pitchFamily="34" charset="0"/>
                <a:ea typeface="ＭＳ Ｐゴシック"/>
                <a:cs typeface="ＭＳ Ｐゴシック"/>
              </a:rPr>
              <a:t>Online Curricula and Resources</a:t>
            </a:r>
            <a:br>
              <a:rPr lang="en-US" dirty="0" smtClean="0">
                <a:latin typeface="Helvetica" pitchFamily="34" charset="0"/>
                <a:ea typeface="ＭＳ Ｐゴシック"/>
                <a:cs typeface="ＭＳ Ｐゴシック"/>
              </a:rPr>
            </a:br>
            <a:r>
              <a:rPr lang="en-US" dirty="0" smtClean="0">
                <a:latin typeface="Helvetica" pitchFamily="34" charset="0"/>
                <a:ea typeface="ＭＳ Ｐゴシック"/>
                <a:cs typeface="ＭＳ Ｐゴシック"/>
              </a:rPr>
              <a:t> for 125,000 nanoHUB.org Users</a:t>
            </a:r>
          </a:p>
        </p:txBody>
      </p:sp>
      <p:sp>
        <p:nvSpPr>
          <p:cNvPr id="3481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3581400"/>
            <a:ext cx="5791200" cy="1752600"/>
          </a:xfrm>
        </p:spPr>
        <p:txBody>
          <a:bodyPr/>
          <a:lstStyle/>
          <a:p>
            <a:r>
              <a:rPr lang="en-US" b="1" dirty="0" smtClean="0">
                <a:latin typeface="Helvetica" pitchFamily="34" charset="0"/>
                <a:ea typeface="ＭＳ Ｐゴシック"/>
                <a:cs typeface="ＭＳ Ｐゴシック"/>
              </a:rPr>
              <a:t>Gerhard Klimeck</a:t>
            </a:r>
            <a:endParaRPr lang="en-US" dirty="0" smtClean="0">
              <a:latin typeface="Helvetica" pitchFamily="34" charset="0"/>
              <a:ea typeface="ＭＳ Ｐゴシック"/>
              <a:cs typeface="ＭＳ Ｐゴシック"/>
            </a:endParaRPr>
          </a:p>
          <a:p>
            <a:r>
              <a:rPr lang="en-US" sz="1800" dirty="0" smtClean="0">
                <a:latin typeface="Helvetica" pitchFamily="34" charset="0"/>
                <a:ea typeface="ＭＳ Ｐゴシック"/>
                <a:cs typeface="ＭＳ Ｐゴシック"/>
              </a:rPr>
              <a:t>Director</a:t>
            </a:r>
          </a:p>
          <a:p>
            <a:r>
              <a:rPr lang="en-US" sz="1800" dirty="0" smtClean="0">
                <a:latin typeface="Helvetica" pitchFamily="34" charset="0"/>
                <a:ea typeface="ＭＳ Ｐゴシック"/>
                <a:cs typeface="ＭＳ Ｐゴシック"/>
              </a:rPr>
              <a:t>Network for Computational Nanotechnology (NCN)</a:t>
            </a:r>
          </a:p>
          <a:p>
            <a:r>
              <a:rPr lang="en-US" sz="1800" dirty="0" smtClean="0">
                <a:latin typeface="Helvetica" pitchFamily="34" charset="0"/>
                <a:ea typeface="ＭＳ Ｐゴシック"/>
                <a:cs typeface="ＭＳ Ｐゴシック"/>
              </a:rPr>
              <a:t>Electrical and Computer Engineering</a:t>
            </a:r>
          </a:p>
          <a:p>
            <a:r>
              <a:rPr lang="en-US" sz="1800" dirty="0" smtClean="0">
                <a:latin typeface="Helvetica" pitchFamily="34" charset="0"/>
                <a:ea typeface="ＭＳ Ｐゴシック"/>
                <a:cs typeface="ＭＳ Ｐゴシック"/>
              </a:rPr>
              <a:t>gekco@purdue.edu </a:t>
            </a:r>
          </a:p>
          <a:p>
            <a:endParaRPr lang="en-US" sz="1800" dirty="0" smtClean="0">
              <a:latin typeface="Helvetica" pitchFamily="34" charset="0"/>
              <a:ea typeface="ＭＳ Ｐゴシック"/>
              <a:cs typeface="ＭＳ Ｐゴシック"/>
            </a:endParaRPr>
          </a:p>
          <a:p>
            <a:r>
              <a:rPr lang="en-US" sz="1800" dirty="0" smtClean="0">
                <a:latin typeface="Helvetica" pitchFamily="34" charset="0"/>
                <a:ea typeface="ＭＳ Ｐゴシック"/>
                <a:cs typeface="ＭＳ Ｐゴシック"/>
              </a:rPr>
              <a:t>University Materials Council Meeting</a:t>
            </a:r>
          </a:p>
          <a:p>
            <a:r>
              <a:rPr lang="en-US" sz="1800" dirty="0" smtClean="0">
                <a:latin typeface="Helvetica" pitchFamily="34" charset="0"/>
                <a:ea typeface="ＭＳ Ｐゴシック"/>
                <a:cs typeface="ＭＳ Ｐゴシック"/>
              </a:rPr>
              <a:t>Northwestern University, June 23,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343400" y="640080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42F7560-C1EC-40C5-A3A1-5DDAE6DDD35A}" type="slidenum">
              <a:rPr lang="en-US"/>
              <a:pPr/>
              <a:t>10</a:t>
            </a:fld>
            <a:endParaRPr lang="en-US"/>
          </a:p>
        </p:txBody>
      </p:sp>
      <p:pic>
        <p:nvPicPr>
          <p:cNvPr id="153604" name="Picture 10" descr="2010-03-12-u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0650" y="123825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World-Wide Community</a:t>
            </a:r>
          </a:p>
        </p:txBody>
      </p:sp>
      <p:sp>
        <p:nvSpPr>
          <p:cNvPr id="153606" name="Text Box 4"/>
          <p:cNvSpPr txBox="1">
            <a:spLocks noChangeArrowheads="1"/>
          </p:cNvSpPr>
          <p:nvPr/>
        </p:nvSpPr>
        <p:spPr bwMode="auto">
          <a:xfrm>
            <a:off x="658813" y="1390650"/>
            <a:ext cx="357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</a:rPr>
              <a:t>116,000 users worldwide</a:t>
            </a:r>
          </a:p>
        </p:txBody>
      </p:sp>
      <p:sp>
        <p:nvSpPr>
          <p:cNvPr id="153607" name="Line 5"/>
          <p:cNvSpPr>
            <a:spLocks noChangeShapeType="1"/>
          </p:cNvSpPr>
          <p:nvPr/>
        </p:nvSpPr>
        <p:spPr bwMode="auto">
          <a:xfrm flipH="1">
            <a:off x="4219575" y="1600200"/>
            <a:ext cx="962025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8" name="Text Box 6"/>
          <p:cNvSpPr txBox="1">
            <a:spLocks noChangeArrowheads="1"/>
          </p:cNvSpPr>
          <p:nvPr/>
        </p:nvSpPr>
        <p:spPr bwMode="auto">
          <a:xfrm>
            <a:off x="609600" y="1924050"/>
            <a:ext cx="43545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As much traffic as www.purdue.edu</a:t>
            </a:r>
          </a:p>
          <a:p>
            <a:r>
              <a:rPr lang="en-US" sz="2000" dirty="0"/>
              <a:t>Users at all Top 50 US </a:t>
            </a:r>
            <a:r>
              <a:rPr lang="en-US" sz="2000" dirty="0" err="1"/>
              <a:t>Engr</a:t>
            </a:r>
            <a:r>
              <a:rPr lang="en-US" sz="2000" dirty="0"/>
              <a:t> Schools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/>
              <a:t>19% of all .</a:t>
            </a:r>
            <a:r>
              <a:rPr lang="en-US" sz="2000" dirty="0" err="1"/>
              <a:t>edu</a:t>
            </a:r>
            <a:r>
              <a:rPr lang="en-US" sz="2000" dirty="0"/>
              <a:t> domains</a:t>
            </a:r>
            <a:br>
              <a:rPr lang="en-US" sz="2000" dirty="0"/>
            </a:br>
            <a:r>
              <a:rPr lang="en-US" sz="2000" dirty="0"/>
              <a:t>116 classes at 76 institutions in 2009</a:t>
            </a:r>
          </a:p>
          <a:p>
            <a:r>
              <a:rPr lang="en-US" sz="2000" dirty="0"/>
              <a:t>8,200 users ran 345,000 simulations</a:t>
            </a:r>
          </a:p>
        </p:txBody>
      </p:sp>
      <p:graphicFrame>
        <p:nvGraphicFramePr>
          <p:cNvPr id="153602" name="Object 2"/>
          <p:cNvGraphicFramePr>
            <a:graphicFrameLocks noChangeAspect="1"/>
          </p:cNvGraphicFramePr>
          <p:nvPr/>
        </p:nvGraphicFramePr>
        <p:xfrm>
          <a:off x="1905000" y="3708400"/>
          <a:ext cx="5334000" cy="2540000"/>
        </p:xfrm>
        <a:graphic>
          <a:graphicData uri="http://schemas.openxmlformats.org/presentationml/2006/ole">
            <p:oleObj spid="_x0000_s153602" name="Image" r:id="rId4" imgW="9790476" imgH="4660317" progId="">
              <p:embed/>
            </p:oleObj>
          </a:graphicData>
        </a:graphic>
      </p:graphicFrame>
      <p:sp>
        <p:nvSpPr>
          <p:cNvPr id="153609" name="Text Box 11"/>
          <p:cNvSpPr txBox="1">
            <a:spLocks noChangeArrowheads="1"/>
          </p:cNvSpPr>
          <p:nvPr/>
        </p:nvSpPr>
        <p:spPr bwMode="auto">
          <a:xfrm>
            <a:off x="3762375" y="5867400"/>
            <a:ext cx="155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172 countries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22076" y="5879068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Demo&gt;&gt;</a:t>
            </a:r>
            <a:endParaRPr lang="en-US" dirty="0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5181600" y="1600200"/>
            <a:ext cx="2743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 descr="\\.PSF\Data_gekco\Projects\NCN\AnnualReview2010\Directors_overview\SupplementalMaterial\SHALEV_HOME_2_ishot-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1371600"/>
            <a:ext cx="86106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smtClean="0">
                <a:ea typeface="ＭＳ Ｐゴシック"/>
                <a:cs typeface="ＭＳ Ｐゴシック"/>
              </a:rPr>
              <a:t>A course on nanophotonics</a:t>
            </a:r>
          </a:p>
        </p:txBody>
      </p:sp>
      <p:pic>
        <p:nvPicPr>
          <p:cNvPr id="162819" name="Picture 15" descr="Shalaev mu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505200"/>
            <a:ext cx="228600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953000" y="5638800"/>
            <a:ext cx="11430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096000" y="6400800"/>
            <a:ext cx="685800" cy="384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A757D628-DFDD-604C-9026-52572CF761FB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31747" name="Picture 2" descr="ABACUS_fu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096000" y="6400800"/>
            <a:ext cx="685800" cy="384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E9EC4A2D-4F36-BA49-9E43-0DAD659C5B06}" type="slidenum">
              <a:rPr lang="en-US" smtClean="0"/>
              <a:pPr/>
              <a:t>13</a:t>
            </a:fld>
            <a:endParaRPr lang="en-US" smtClean="0"/>
          </a:p>
        </p:txBody>
      </p:sp>
      <p:pic>
        <p:nvPicPr>
          <p:cNvPr id="32771" name="Picture 2" descr="AQME_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Tool Powered Curricula</a:t>
            </a:r>
          </a:p>
        </p:txBody>
      </p:sp>
      <p:pic>
        <p:nvPicPr>
          <p:cNvPr id="164866" name="Content Placeholder 3" descr="Data:Data_gekco:Projects:NCN:AnnualReport2010:Figs:Collage.png"/>
          <p:cNvPicPr>
            <a:picLocks noGrp="1"/>
          </p:cNvPicPr>
          <p:nvPr>
            <p:ph idx="1"/>
          </p:nvPr>
        </p:nvPicPr>
        <p:blipFill>
          <a:blip r:embed="rId2"/>
          <a:srcRect l="-218" r="-810"/>
          <a:stretch>
            <a:fillRect/>
          </a:stretch>
        </p:blipFill>
        <p:spPr>
          <a:xfrm>
            <a:off x="533400" y="1676400"/>
            <a:ext cx="8247063" cy="4648200"/>
          </a:xfrm>
          <a:solidFill>
            <a:schemeClr val="tx1"/>
          </a:solidFill>
        </p:spPr>
      </p:pic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1752600" y="1143000"/>
            <a:ext cx="564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/>
              <a:t>“make abstract concepts more concrete”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219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200" smtClean="0">
                <a:ea typeface="ＭＳ Ｐゴシック"/>
                <a:cs typeface="ＭＳ Ｐゴシック"/>
              </a:rPr>
              <a:t>In the year 2009: </a:t>
            </a:r>
          </a:p>
          <a:p>
            <a:pPr algn="ctr">
              <a:buFontTx/>
              <a:buNone/>
            </a:pPr>
            <a:r>
              <a:rPr lang="en-US" sz="3200" smtClean="0">
                <a:ea typeface="ＭＳ Ｐゴシック"/>
                <a:cs typeface="ＭＳ Ｐゴシック"/>
              </a:rPr>
              <a:t>116 classes; 76 institutions; 23 countries</a:t>
            </a:r>
          </a:p>
        </p:txBody>
      </p:sp>
      <p:sp>
        <p:nvSpPr>
          <p:cNvPr id="165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smtClean="0">
                <a:ea typeface="ＭＳ Ｐゴシック"/>
                <a:cs typeface="ＭＳ Ｐゴシック"/>
              </a:rPr>
              <a:t>Use in the classroom</a:t>
            </a:r>
          </a:p>
        </p:txBody>
      </p:sp>
      <p:pic>
        <p:nvPicPr>
          <p:cNvPr id="1658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482850"/>
            <a:ext cx="4191000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00" y="2482850"/>
            <a:ext cx="40767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620000" cy="1981200"/>
          </a:xfrm>
        </p:spPr>
        <p:txBody>
          <a:bodyPr/>
          <a:lstStyle/>
          <a:p>
            <a:pPr>
              <a:buFontTx/>
              <a:buNone/>
            </a:pPr>
            <a:r>
              <a:rPr lang="en-US" sz="3200" i="1" smtClean="0">
                <a:ea typeface="ＭＳ Ｐゴシック"/>
                <a:cs typeface="ＭＳ Ｐゴシック"/>
              </a:rPr>
              <a:t>Educational workshop: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November 5-6, 2009, Chicago Airport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11 faculty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11 institutions / 8 primarily serving minorities</a:t>
            </a:r>
          </a:p>
        </p:txBody>
      </p:sp>
      <p:sp>
        <p:nvSpPr>
          <p:cNvPr id="167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smtClean="0">
                <a:ea typeface="ＭＳ Ｐゴシック"/>
                <a:cs typeface="ＭＳ Ｐゴシック"/>
              </a:rPr>
              <a:t>Work with Teachers</a:t>
            </a:r>
          </a:p>
        </p:txBody>
      </p:sp>
      <p:pic>
        <p:nvPicPr>
          <p:cNvPr id="1679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803650"/>
            <a:ext cx="73152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ea typeface="ＭＳ Ｐゴシック"/>
                <a:cs typeface="ＭＳ Ｐゴシック"/>
              </a:rPr>
              <a:t>Immediate Impact</a:t>
            </a:r>
          </a:p>
        </p:txBody>
      </p:sp>
      <p:pic>
        <p:nvPicPr>
          <p:cNvPr id="1679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803650"/>
            <a:ext cx="73152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781799" y="1676400"/>
            <a:ext cx="2057400" cy="1905000"/>
            <a:chOff x="0" y="0"/>
            <a:chExt cx="2057400" cy="1905000"/>
          </a:xfrm>
        </p:grpSpPr>
        <p:pic>
          <p:nvPicPr>
            <p:cNvPr id="13" name="Picture 1" descr="\\.PSF\Data_gekco\Projects\NCN\AnnualReview2010\Directors_overview\SupplementalMaterial\Stats\csupomona_log-1.jpg"/>
            <p:cNvPicPr>
              <a:picLocks noChangeAspect="1" noChangeArrowheads="1"/>
            </p:cNvPicPr>
            <p:nvPr/>
          </p:nvPicPr>
          <p:blipFill>
            <a:blip r:embed="rId3" cstate="print"/>
            <a:srcRect r="79429"/>
            <a:stretch>
              <a:fillRect/>
            </a:stretch>
          </p:blipFill>
          <p:spPr bwMode="auto">
            <a:xfrm>
              <a:off x="0" y="0"/>
              <a:ext cx="1371600" cy="1905000"/>
            </a:xfrm>
            <a:prstGeom prst="rect">
              <a:avLst/>
            </a:prstGeom>
            <a:noFill/>
          </p:spPr>
        </p:pic>
        <p:pic>
          <p:nvPicPr>
            <p:cNvPr id="14" name="Picture 1" descr="\\.PSF\Data_gekco\Projects\NCN\AnnualReview2010\Directors_overview\SupplementalMaterial\Stats\csupomona_log-1.jpg"/>
            <p:cNvPicPr>
              <a:picLocks noChangeAspect="1" noChangeArrowheads="1"/>
            </p:cNvPicPr>
            <p:nvPr/>
          </p:nvPicPr>
          <p:blipFill>
            <a:blip r:embed="rId3" cstate="print"/>
            <a:srcRect l="77714"/>
            <a:stretch>
              <a:fillRect/>
            </a:stretch>
          </p:blipFill>
          <p:spPr bwMode="auto">
            <a:xfrm>
              <a:off x="571500" y="0"/>
              <a:ext cx="1485900" cy="1905000"/>
            </a:xfrm>
            <a:prstGeom prst="rect">
              <a:avLst/>
            </a:prstGeom>
            <a:noFill/>
          </p:spPr>
        </p:pic>
      </p:grpSp>
      <p:sp>
        <p:nvSpPr>
          <p:cNvPr id="15" name="Rectangle 14"/>
          <p:cNvSpPr/>
          <p:nvPr/>
        </p:nvSpPr>
        <p:spPr>
          <a:xfrm>
            <a:off x="6705600" y="1182469"/>
            <a:ext cx="2210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Cal Poly Pomona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53 Simulation 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users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grpSp>
        <p:nvGrpSpPr>
          <p:cNvPr id="16" name="Group 17"/>
          <p:cNvGrpSpPr/>
          <p:nvPr/>
        </p:nvGrpSpPr>
        <p:grpSpPr>
          <a:xfrm>
            <a:off x="2133600" y="1640463"/>
            <a:ext cx="2074652" cy="1905000"/>
            <a:chOff x="0" y="0"/>
            <a:chExt cx="2074652" cy="1905000"/>
          </a:xfrm>
        </p:grpSpPr>
        <p:pic>
          <p:nvPicPr>
            <p:cNvPr id="17" name="Picture 2" descr="\\.PSF\Data_gekco\Projects\NCN\AnnualReview2010\Directors_overview\SupplementalMaterial\Stats\UTexa_Pan_American_log.jpg"/>
            <p:cNvPicPr>
              <a:picLocks noChangeAspect="1" noChangeArrowheads="1"/>
            </p:cNvPicPr>
            <p:nvPr/>
          </p:nvPicPr>
          <p:blipFill>
            <a:blip r:embed="rId4" cstate="print"/>
            <a:srcRect l="77714"/>
            <a:stretch>
              <a:fillRect/>
            </a:stretch>
          </p:blipFill>
          <p:spPr bwMode="auto">
            <a:xfrm>
              <a:off x="588752" y="0"/>
              <a:ext cx="1485900" cy="1905000"/>
            </a:xfrm>
            <a:prstGeom prst="rect">
              <a:avLst/>
            </a:prstGeom>
            <a:noFill/>
          </p:spPr>
        </p:pic>
        <p:pic>
          <p:nvPicPr>
            <p:cNvPr id="18" name="Picture 2" descr="\\.PSF\Data_gekco\Projects\NCN\AnnualReview2010\Directors_overview\SupplementalMaterial\Stats\UTexa_Pan_American_log.jpg"/>
            <p:cNvPicPr>
              <a:picLocks noChangeAspect="1" noChangeArrowheads="1"/>
            </p:cNvPicPr>
            <p:nvPr/>
          </p:nvPicPr>
          <p:blipFill>
            <a:blip r:embed="rId4" cstate="print"/>
            <a:srcRect r="90857"/>
            <a:stretch>
              <a:fillRect/>
            </a:stretch>
          </p:blipFill>
          <p:spPr bwMode="auto">
            <a:xfrm>
              <a:off x="0" y="0"/>
              <a:ext cx="609600" cy="1905000"/>
            </a:xfrm>
            <a:prstGeom prst="rect">
              <a:avLst/>
            </a:prstGeom>
            <a:noFill/>
          </p:spPr>
        </p:pic>
      </p:grpSp>
      <p:sp>
        <p:nvSpPr>
          <p:cNvPr id="19" name="Rectangle 18"/>
          <p:cNvSpPr/>
          <p:nvPr/>
        </p:nvSpPr>
        <p:spPr>
          <a:xfrm>
            <a:off x="2057401" y="1182469"/>
            <a:ext cx="21937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UT Pan 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Am.</a:t>
            </a:r>
            <a:br>
              <a:rPr lang="en-US" dirty="0" smtClean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</a:b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11 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Simulation users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 l="26727" t="40290" r="65922" b="45939"/>
          <a:stretch>
            <a:fillRect/>
          </a:stretch>
        </p:blipFill>
        <p:spPr bwMode="auto">
          <a:xfrm>
            <a:off x="579120" y="1792069"/>
            <a:ext cx="117348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/>
          <a:srcRect l="76344" t="30650" r="15386" b="55579"/>
          <a:stretch>
            <a:fillRect/>
          </a:stretch>
        </p:blipFill>
        <p:spPr bwMode="auto">
          <a:xfrm>
            <a:off x="5029200" y="1792069"/>
            <a:ext cx="137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648200" y="1182469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Tanya </a:t>
            </a: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Faltens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/>
              <a:cs typeface="ＭＳ Ｐゴシック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Cal Poly Pomona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7200" y="1182469"/>
            <a:ext cx="1424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Hasina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charset="0"/>
              </a:rPr>
              <a:t>Huq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UT Pan Am.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7850456" y="3239075"/>
            <a:ext cx="608806" cy="794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3201194" y="3239075"/>
            <a:ext cx="608806" cy="794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nanoHUB</a:t>
            </a:r>
            <a:r>
              <a:rPr lang="en-US" dirty="0" smtClean="0"/>
              <a:t> on iTunes U</a:t>
            </a:r>
            <a:endParaRPr lang="en-US" dirty="0"/>
          </a:p>
        </p:txBody>
      </p:sp>
      <p:pic>
        <p:nvPicPr>
          <p:cNvPr id="3" name="Picture 2" descr="Part of Home Page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1676400"/>
            <a:ext cx="4114800" cy="41557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ctangle 3"/>
          <p:cNvSpPr/>
          <p:nvPr/>
        </p:nvSpPr>
        <p:spPr>
          <a:xfrm>
            <a:off x="4724400" y="1516082"/>
            <a:ext cx="4114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Exclusive - Apple VP </a:t>
            </a:r>
            <a:r>
              <a:rPr lang="en-US" sz="2400" b="1" dirty="0" err="1" smtClean="0">
                <a:solidFill>
                  <a:srgbClr val="FFFFFF"/>
                </a:solidFill>
              </a:rPr>
              <a:t>OK’ed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tabLst>
                <a:tab pos="1422400" algn="l"/>
              </a:tabLst>
            </a:pPr>
            <a:r>
              <a:rPr lang="en-US" sz="2400" b="1" dirty="0" smtClean="0">
                <a:solidFill>
                  <a:srgbClr val="FFFFFF"/>
                </a:solidFill>
              </a:rPr>
              <a:t>	- one of 68 orgs</a:t>
            </a:r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791200"/>
            <a:ext cx="2057400" cy="64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895600"/>
            <a:ext cx="203454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6" cstate="print"/>
          <a:srcRect l="19200" b="13514"/>
          <a:stretch>
            <a:fillRect/>
          </a:stretch>
        </p:blipFill>
        <p:spPr bwMode="auto">
          <a:xfrm>
            <a:off x="4673600" y="3657600"/>
            <a:ext cx="4089399" cy="63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3"/>
          <p:cNvGrpSpPr/>
          <p:nvPr/>
        </p:nvGrpSpPr>
        <p:grpSpPr>
          <a:xfrm>
            <a:off x="4648201" y="4381500"/>
            <a:ext cx="2209800" cy="1025522"/>
            <a:chOff x="4648200" y="4343400"/>
            <a:chExt cx="3694415" cy="1714500"/>
          </a:xfrm>
        </p:grpSpPr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48200" y="4343400"/>
              <a:ext cx="17145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477001" y="4419600"/>
              <a:ext cx="1865614" cy="1543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New York</a:t>
              </a:r>
            </a:p>
            <a:p>
              <a:r>
                <a:rPr lang="en-US" dirty="0" smtClean="0"/>
                <a:t>Public</a:t>
              </a:r>
            </a:p>
            <a:p>
              <a:r>
                <a:rPr lang="en-US" dirty="0" smtClean="0"/>
                <a:t>Library</a:t>
              </a:r>
              <a:endParaRPr lang="en-US" dirty="0"/>
            </a:p>
          </p:txBody>
        </p:sp>
      </p:grpSp>
      <p:pic>
        <p:nvPicPr>
          <p:cNvPr id="12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2335876"/>
            <a:ext cx="1143000" cy="126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416219"/>
            <a:ext cx="1066800" cy="129878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/>
          <a:srcRect l="13500" t="8333" r="14500" b="33667"/>
          <a:stretch>
            <a:fillRect/>
          </a:stretch>
        </p:blipFill>
        <p:spPr bwMode="auto">
          <a:xfrm>
            <a:off x="4635062" y="5612342"/>
            <a:ext cx="2146738" cy="86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nanoHUB</a:t>
            </a:r>
            <a:r>
              <a:rPr lang="en-US" dirty="0" smtClean="0"/>
              <a:t> on iTunes U</a:t>
            </a:r>
            <a:endParaRPr lang="en-US" dirty="0"/>
          </a:p>
        </p:txBody>
      </p:sp>
      <p:pic>
        <p:nvPicPr>
          <p:cNvPr id="3" name="Picture 2" descr="Part of Home Page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1676400"/>
            <a:ext cx="4114800" cy="41557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4800600" y="2895600"/>
            <a:ext cx="402065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240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Nov 2009 start</a:t>
            </a:r>
          </a:p>
          <a:p>
            <a:pPr fontAlgn="base">
              <a:spcBef>
                <a:spcPct val="0"/>
              </a:spcBef>
              <a:spcAft>
                <a:spcPts val="240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350 content items today</a:t>
            </a:r>
          </a:p>
          <a:p>
            <a:pPr fontAlgn="base">
              <a:spcBef>
                <a:spcPct val="0"/>
              </a:spcBef>
              <a:spcAft>
                <a:spcPts val="240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55,000 downloads</a:t>
            </a:r>
          </a:p>
          <a:p>
            <a:pPr fontAlgn="base">
              <a:spcBef>
                <a:spcPct val="0"/>
              </a:spcBef>
              <a:spcAft>
                <a:spcPts val="2400"/>
              </a:spcAft>
            </a:pPr>
            <a:r>
              <a:rPr lang="en-US" sz="2400" b="1" dirty="0" smtClean="0">
                <a:solidFill>
                  <a:srgbClr val="FFFFFF"/>
                </a:solidFill>
              </a:rPr>
              <a:t>~10,000 downloads/month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343400" y="640080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1A444E5-A623-4FC3-BCAA-AD8F86F945A1}" type="slidenum">
              <a:rPr lang="en-US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1965</a:t>
            </a:r>
          </a:p>
        </p:txBody>
      </p:sp>
      <p:pic>
        <p:nvPicPr>
          <p:cNvPr id="36867" name="Picture 3" descr="originalgra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925" y="1300163"/>
            <a:ext cx="69596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376488" y="5938838"/>
            <a:ext cx="480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Number of Components per Integrated Circuit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259263" y="1295400"/>
            <a:ext cx="3884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996633"/>
                </a:solidFill>
              </a:rPr>
              <a:t>http://www.intel.com/technology/mooreslaw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 rot="-5400000">
            <a:off x="-1393031" y="3458369"/>
            <a:ext cx="469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Relative Manufacturing Cost per Component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3194988" y="786825"/>
            <a:ext cx="28248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Gordon Moore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0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Wikipedia Contributions</a:t>
            </a:r>
            <a:endParaRPr lang="en-US" dirty="0"/>
          </a:p>
        </p:txBody>
      </p:sp>
      <p:pic>
        <p:nvPicPr>
          <p:cNvPr id="3" name="Picture 2" descr="Data:Data_gekco:Projects:NCN:AnnualReport2010:Figs:wikipedia_collag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066800"/>
            <a:ext cx="6096000" cy="546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0" name="Picture 2" descr="\\.PSF\Data_gekco\Projects\NCN\AnnualReview2010\Directors_overview\SupplementalMaterial\wiki_thai_ishot-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19200"/>
            <a:ext cx="3048000" cy="3227294"/>
          </a:xfrm>
          <a:prstGeom prst="rect">
            <a:avLst/>
          </a:prstGeom>
          <a:noFill/>
          <a:ln w="38100">
            <a:solidFill>
              <a:schemeClr val="bg2"/>
            </a:solidFill>
          </a:ln>
          <a:effectLst/>
        </p:spPr>
      </p:pic>
      <p:pic>
        <p:nvPicPr>
          <p:cNvPr id="181251" name="Picture 3" descr="\\.PSF\Data_gekco\Projects\NCN\AnnualReview2010\Directors_overview\SupplementalMaterial\wiki_italian_ishot-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1600200"/>
            <a:ext cx="3054290" cy="327025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ffectLst/>
        </p:spPr>
      </p:pic>
      <p:pic>
        <p:nvPicPr>
          <p:cNvPr id="181252" name="Picture 4" descr="\\.PSF\Data_gekco\Projects\NCN\AnnualReview2010\Directors_overview\SupplementalMaterial\wiki_deutsch_ishot-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1066800"/>
            <a:ext cx="4017803" cy="373380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877257" y="1185446"/>
            <a:ext cx="8659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Punjabi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08372" y="1589024"/>
            <a:ext cx="731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Italian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78689" y="1100667"/>
            <a:ext cx="2819400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German</a:t>
            </a:r>
          </a:p>
        </p:txBody>
      </p:sp>
      <p:grpSp>
        <p:nvGrpSpPr>
          <p:cNvPr id="5" name="Group 16"/>
          <p:cNvGrpSpPr/>
          <p:nvPr/>
        </p:nvGrpSpPr>
        <p:grpSpPr>
          <a:xfrm>
            <a:off x="0" y="4471811"/>
            <a:ext cx="6705600" cy="2386189"/>
            <a:chOff x="0" y="4471811"/>
            <a:chExt cx="6705600" cy="2386189"/>
          </a:xfrm>
        </p:grpSpPr>
        <p:pic>
          <p:nvPicPr>
            <p:cNvPr id="239617" name="Picture 1" descr="\\.PSF\Data_gekco\Conferences\IATUL_2010_Purdue\wikipedia_05_2010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4471811"/>
              <a:ext cx="6705600" cy="2386189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533400" y="5144869"/>
              <a:ext cx="53340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16 animations deployed Jan 2010 on ~30 pages</a:t>
              </a:r>
            </a:p>
            <a:p>
              <a:r>
                <a:rPr lang="en-US" b="1" dirty="0" smtClean="0"/>
                <a:t>Brings 2,000 visitors for 3,300 visits monthly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5400000">
              <a:off x="5257800" y="6096000"/>
              <a:ext cx="152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5" descr="\\.PSF\Data_gekco\Projects\NCN\AnnualReview2010\Directors_overview\SupplementalMaterial\globe_west_2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4" name="Picture 7" descr="\\.PSF\Data_gekco\Projects\NCN\AnnualReview2010\Directors_overview\SupplementalMaterial\cornucopia_insid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590800"/>
            <a:ext cx="2513013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3962400" y="3048000"/>
            <a:ext cx="1905000" cy="1828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rPr>
              <a:t>Research</a:t>
            </a:r>
          </a:p>
        </p:txBody>
      </p:sp>
      <p:sp>
        <p:nvSpPr>
          <p:cNvPr id="172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Research Impact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87388" y="3200400"/>
            <a:ext cx="28194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-494506" y="2020094"/>
            <a:ext cx="23622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15988" y="1295400"/>
            <a:ext cx="2209800" cy="1524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87388" y="6172200"/>
            <a:ext cx="28194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-494506" y="4991894"/>
            <a:ext cx="23622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38200" y="4419600"/>
            <a:ext cx="2286000" cy="16002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043" name="Rectangle 39"/>
          <p:cNvSpPr>
            <a:spLocks noChangeArrowheads="1"/>
          </p:cNvSpPr>
          <p:nvPr/>
        </p:nvSpPr>
        <p:spPr bwMode="auto">
          <a:xfrm rot="2090379">
            <a:off x="996950" y="1570038"/>
            <a:ext cx="20050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nano-scale</a:t>
            </a:r>
            <a:br>
              <a:rPr lang="en-US" sz="2800"/>
            </a:br>
            <a:r>
              <a:rPr lang="en-US" sz="2800"/>
              <a:t>structures</a:t>
            </a:r>
          </a:p>
        </p:txBody>
      </p:sp>
      <p:sp>
        <p:nvSpPr>
          <p:cNvPr id="172044" name="Rectangle 40"/>
          <p:cNvSpPr>
            <a:spLocks noChangeArrowheads="1"/>
          </p:cNvSpPr>
          <p:nvPr/>
        </p:nvSpPr>
        <p:spPr bwMode="auto">
          <a:xfrm rot="-2191500">
            <a:off x="758825" y="4679950"/>
            <a:ext cx="26638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Billions of nano</a:t>
            </a:r>
            <a:br>
              <a:rPr lang="en-US" sz="2800" dirty="0"/>
            </a:br>
            <a:r>
              <a:rPr lang="en-US" sz="2800" dirty="0"/>
              <a:t>structures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 rot="-5400000">
            <a:off x="-288131" y="1735931"/>
            <a:ext cx="140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Device Size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 rot="-5400000">
            <a:off x="-245269" y="4783932"/>
            <a:ext cx="1317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Transistors</a:t>
            </a: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1524000" y="6248400"/>
            <a:ext cx="766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Years</a:t>
            </a:r>
          </a:p>
        </p:txBody>
      </p:sp>
      <p:pic>
        <p:nvPicPr>
          <p:cNvPr id="172048" name="Picture 3" descr="\\.PSF\Data_gekco\Projects\NCN\AnnualReview2010\Directors_overview\SupplementalMaterial\cornucopic_cop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1752600"/>
            <a:ext cx="4113213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ight Arrow 25"/>
          <p:cNvSpPr/>
          <p:nvPr/>
        </p:nvSpPr>
        <p:spPr>
          <a:xfrm rot="19543466">
            <a:off x="5063486" y="2011083"/>
            <a:ext cx="2286000" cy="109728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Electronics</a:t>
            </a:r>
          </a:p>
        </p:txBody>
      </p:sp>
      <p:sp>
        <p:nvSpPr>
          <p:cNvPr id="28" name="Right Arrow 27"/>
          <p:cNvSpPr/>
          <p:nvPr/>
        </p:nvSpPr>
        <p:spPr>
          <a:xfrm rot="20734973">
            <a:off x="5434605" y="2762000"/>
            <a:ext cx="2286000" cy="109728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Materials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5562600" y="3474720"/>
            <a:ext cx="2286000" cy="10972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Photonics</a:t>
            </a:r>
          </a:p>
        </p:txBody>
      </p:sp>
      <p:sp>
        <p:nvSpPr>
          <p:cNvPr id="30" name="Right Arrow 29"/>
          <p:cNvSpPr/>
          <p:nvPr/>
        </p:nvSpPr>
        <p:spPr>
          <a:xfrm rot="1334251">
            <a:off x="5380793" y="4300257"/>
            <a:ext cx="2286000" cy="1099257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Mechanics</a:t>
            </a:r>
          </a:p>
        </p:txBody>
      </p:sp>
      <p:sp>
        <p:nvSpPr>
          <p:cNvPr id="33" name="Right Arrow 32"/>
          <p:cNvSpPr/>
          <p:nvPr/>
        </p:nvSpPr>
        <p:spPr>
          <a:xfrm rot="2290698">
            <a:off x="5047623" y="4866778"/>
            <a:ext cx="2286000" cy="109728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Bio/Medicine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Number Placeholder 1"/>
          <p:cNvSpPr txBox="1">
            <a:spLocks noGrp="1"/>
          </p:cNvSpPr>
          <p:nvPr/>
        </p:nvSpPr>
        <p:spPr bwMode="auto">
          <a:xfrm>
            <a:off x="7543800" y="6457950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1FF3AAC6-8384-49BA-B88B-0C38EE246B43}" type="slidenum">
              <a:rPr lang="en-US" sz="1400">
                <a:solidFill>
                  <a:srgbClr val="000000"/>
                </a:solidFill>
              </a:rPr>
              <a:pPr algn="r" eaLnBrk="0" hangingPunct="0"/>
              <a:t>22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75106" name="Slide Number Placeholder 5"/>
          <p:cNvSpPr txBox="1">
            <a:spLocks noGrp="1"/>
          </p:cNvSpPr>
          <p:nvPr/>
        </p:nvSpPr>
        <p:spPr bwMode="auto">
          <a:xfrm>
            <a:off x="7500938" y="6497638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fld id="{8C086461-03CA-41AF-933A-0E131CFDC485}" type="slidenum">
              <a:rPr lang="en-US" sz="1000" b="1">
                <a:solidFill>
                  <a:srgbClr val="000000"/>
                </a:solidFill>
                <a:cs typeface="Arial" charset="0"/>
              </a:rPr>
              <a:pPr algn="r" defTabSz="457200"/>
              <a:t>22</a:t>
            </a:fld>
            <a:endParaRPr lang="en-US" sz="10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75108" name="Picture 2" descr="\\.PSF\Data_gekco\Projects\NCN\AnnualReview2010\Directors_overview\Figs\reference_type_44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Slide Number Placeholder 1"/>
          <p:cNvSpPr txBox="1">
            <a:spLocks noGrp="1"/>
          </p:cNvSpPr>
          <p:nvPr/>
        </p:nvSpPr>
        <p:spPr bwMode="auto">
          <a:xfrm>
            <a:off x="7543800" y="6457950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1D791E71-1704-4D64-8F3B-8ED06610B97E}" type="slidenum">
              <a:rPr lang="en-US" sz="1400">
                <a:solidFill>
                  <a:srgbClr val="000000"/>
                </a:solidFill>
              </a:rPr>
              <a:pPr algn="r" eaLnBrk="0" hangingPunct="0"/>
              <a:t>23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76130" name="Slide Number Placeholder 5"/>
          <p:cNvSpPr txBox="1">
            <a:spLocks noGrp="1"/>
          </p:cNvSpPr>
          <p:nvPr/>
        </p:nvSpPr>
        <p:spPr bwMode="auto">
          <a:xfrm>
            <a:off x="7500938" y="6497638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fld id="{4E965EF4-7500-46FD-A6BC-1277D03ACA6B}" type="slidenum">
              <a:rPr lang="en-US" sz="1000" b="1">
                <a:solidFill>
                  <a:srgbClr val="000000"/>
                </a:solidFill>
                <a:cs typeface="Arial" charset="0"/>
              </a:rPr>
              <a:pPr algn="r" defTabSz="457200"/>
              <a:t>23</a:t>
            </a:fld>
            <a:endParaRPr lang="en-US" sz="10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49857" name="Picture 1" descr="\\.PSF\Data_gekco\Projects\NCN\AnnualReview2010\Directors_overview\SupplementalMaterial\research_and_exp_data_new_colors_44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1"/>
          <p:cNvSpPr txBox="1">
            <a:spLocks noGrp="1"/>
          </p:cNvSpPr>
          <p:nvPr/>
        </p:nvSpPr>
        <p:spPr bwMode="auto">
          <a:xfrm>
            <a:off x="7543800" y="6457950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D618F715-4A50-47D3-8894-9B3351AE1917}" type="slidenum">
              <a:rPr lang="en-US" sz="1400">
                <a:solidFill>
                  <a:srgbClr val="000000"/>
                </a:solidFill>
              </a:rPr>
              <a:pPr algn="r" eaLnBrk="0" hangingPunct="0"/>
              <a:t>24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74083" name="Title 7"/>
          <p:cNvSpPr>
            <a:spLocks noGrp="1"/>
          </p:cNvSpPr>
          <p:nvPr>
            <p:ph type="title" idx="4294967295"/>
          </p:nvPr>
        </p:nvSpPr>
        <p:spPr>
          <a:xfrm>
            <a:off x="3762375" y="66675"/>
            <a:ext cx="5181600" cy="520700"/>
          </a:xfrm>
        </p:spPr>
        <p:txBody>
          <a:bodyPr/>
          <a:lstStyle/>
          <a:p>
            <a:r>
              <a:rPr lang="en-US" sz="2800" smtClean="0">
                <a:ea typeface="ＭＳ Ｐゴシック"/>
                <a:cs typeface="ＭＳ Ｐゴシック"/>
              </a:rPr>
              <a:t>Research: Publish or Perish</a:t>
            </a:r>
          </a:p>
        </p:txBody>
      </p:sp>
      <p:pic>
        <p:nvPicPr>
          <p:cNvPr id="174084" name="Picture 2" descr="\\.PSF\Data_gekco\Projects\NCN\AnnualReview2010\Directors_overview\Figs\reference_type_44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3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6" name="Picture 2" descr="\\.PSF\Data_gekco\Projects\NCN\AnnualReview2010\Directors_overview\SupplementalMaterial\h_index\h_indexx_luisier_onl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62000"/>
            <a:ext cx="6159500" cy="582453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97987" name="Picture 3" descr="\\.PSF\Data_gekco\Projects\NCN\AnnualReview2010\Directors_overview\SupplementalMaterial\h_index\h_indexx_lundstrom_onl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762000"/>
            <a:ext cx="6159500" cy="5824537"/>
          </a:xfrm>
          <a:prstGeom prst="rect">
            <a:avLst/>
          </a:prstGeom>
          <a:noFill/>
        </p:spPr>
      </p:pic>
      <p:sp>
        <p:nvSpPr>
          <p:cNvPr id="174085" name="Title 7"/>
          <p:cNvSpPr txBox="1">
            <a:spLocks/>
          </p:cNvSpPr>
          <p:nvPr/>
        </p:nvSpPr>
        <p:spPr bwMode="auto">
          <a:xfrm>
            <a:off x="5410200" y="3059182"/>
            <a:ext cx="3505200" cy="707886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575 nanoHUB citations</a:t>
            </a:r>
          </a:p>
          <a:p>
            <a:pPr eaLnBrk="0" hangingPunct="0"/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&gt;3,200 </a:t>
            </a:r>
            <a:r>
              <a:rPr lang="en-US" sz="2000" b="1" dirty="0">
                <a:solidFill>
                  <a:schemeClr val="bg1"/>
                </a:solidFill>
                <a:latin typeface="Trebuchet MS" pitchFamily="34" charset="0"/>
              </a:rPr>
              <a:t>secondary </a:t>
            </a:r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citations</a:t>
            </a:r>
            <a:endParaRPr lang="en-US" sz="2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 bwMode="auto">
          <a:xfrm>
            <a:off x="5410200" y="3733800"/>
            <a:ext cx="3505200" cy="40011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chemeClr val="bg1"/>
                </a:solidFill>
                <a:latin typeface="Trebuchet MS" pitchFamily="34" charset="0"/>
              </a:rPr>
              <a:t>h-index: 27</a:t>
            </a:r>
            <a:endParaRPr lang="en-US" sz="2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297988" name="Picture 4" descr="\\.PSF\Data_gekco\Projects\NCN\AnnualReview2010\Directors_overview\SupplementalMaterial\h_index\h_indexx_nanoHUB_onl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762000"/>
            <a:ext cx="6159500" cy="5824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5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F45A3E9B-DD99-4194-9500-616B3FD58468}" type="slidenum">
              <a:rPr lang="en-US">
                <a:solidFill>
                  <a:srgbClr val="FFFFFF"/>
                </a:solidFill>
              </a:rPr>
              <a:pPr/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8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4800" b="1" dirty="0" smtClean="0"/>
              <a:t>Use by Experimentalists:</a:t>
            </a:r>
            <a:br>
              <a:rPr lang="en-US" sz="4800" b="1" dirty="0" smtClean="0"/>
            </a:br>
            <a:r>
              <a:rPr lang="en-US" sz="4800" b="1" dirty="0" err="1" smtClean="0"/>
              <a:t>Schred</a:t>
            </a:r>
            <a:endParaRPr lang="en-US" sz="4800" b="1" dirty="0"/>
          </a:p>
        </p:txBody>
      </p:sp>
      <p:sp>
        <p:nvSpPr>
          <p:cNvPr id="2085893" name="Text Box 5"/>
          <p:cNvSpPr txBox="1">
            <a:spLocks noChangeArrowheads="1"/>
          </p:cNvSpPr>
          <p:nvPr/>
        </p:nvSpPr>
        <p:spPr bwMode="auto">
          <a:xfrm>
            <a:off x="3130550" y="3779838"/>
            <a:ext cx="5664200" cy="13419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40000"/>
              </a:spcBef>
            </a:pPr>
            <a:r>
              <a:rPr lang="en-US" dirty="0" smtClean="0">
                <a:solidFill>
                  <a:srgbClr val="FFFFFF"/>
                </a:solidFill>
              </a:rPr>
              <a:t>Effect of channel positioning on the 1∕ f noise in silicon-on-insulator metal-oxide-semiconductor</a:t>
            </a:r>
          </a:p>
          <a:p>
            <a:pPr algn="r">
              <a:spcBef>
                <a:spcPct val="40000"/>
              </a:spcBef>
            </a:pPr>
            <a:r>
              <a:rPr lang="en-US" dirty="0" smtClean="0">
                <a:solidFill>
                  <a:srgbClr val="FFFFFF"/>
                </a:solidFill>
              </a:rPr>
              <a:t>M von </a:t>
            </a:r>
            <a:r>
              <a:rPr lang="en-US" dirty="0" err="1" smtClean="0">
                <a:solidFill>
                  <a:srgbClr val="FFFFFF"/>
                </a:solidFill>
              </a:rPr>
              <a:t>Haartman</a:t>
            </a:r>
            <a:r>
              <a:rPr lang="en-US" dirty="0" smtClean="0">
                <a:solidFill>
                  <a:srgbClr val="FFFFFF"/>
                </a:solidFill>
              </a:rPr>
              <a:t>, M </a:t>
            </a:r>
            <a:r>
              <a:rPr lang="en-US" dirty="0" err="1" smtClean="0">
                <a:solidFill>
                  <a:srgbClr val="FFFFFF"/>
                </a:solidFill>
              </a:rPr>
              <a:t>Oestling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Journal of Applied Physics, 2007 - link.aip.org</a:t>
            </a:r>
            <a:r>
              <a:rPr lang="en-US" b="1" dirty="0" smtClean="0">
                <a:solidFill>
                  <a:srgbClr val="FFFFFF"/>
                </a:solidFill>
              </a:rPr>
              <a:t>...</a:t>
            </a:r>
            <a:r>
              <a:rPr lang="en-US" dirty="0" smtClean="0">
                <a:solidFill>
                  <a:srgbClr val="307C13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085894" name="AutoShape 6"/>
          <p:cNvSpPr>
            <a:spLocks noChangeArrowheads="1"/>
          </p:cNvSpPr>
          <p:nvPr/>
        </p:nvSpPr>
        <p:spPr bwMode="auto">
          <a:xfrm>
            <a:off x="3657600" y="1676400"/>
            <a:ext cx="5029200" cy="1524000"/>
          </a:xfrm>
          <a:prstGeom prst="wedgeRoundRectCallout">
            <a:avLst>
              <a:gd name="adj1" fmla="val 33491"/>
              <a:gd name="adj2" fmla="val 7364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b="1" i="1" smtClean="0">
                <a:solidFill>
                  <a:srgbClr val="F0E500"/>
                </a:solidFill>
              </a:rPr>
              <a:t>TCAD simulations using SCHRED [15] or ISE</a:t>
            </a:r>
            <a:r>
              <a:rPr lang="en-US" smtClean="0">
                <a:solidFill>
                  <a:srgbClr val="FFFFFF"/>
                </a:solidFill>
              </a:rPr>
              <a:t>, …., were used to support our analysis and compute the inversion carrier profiles in the devices.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F45A3E9B-DD99-4194-9500-616B3FD58468}" type="slidenum">
              <a:rPr lang="en-US">
                <a:solidFill>
                  <a:srgbClr val="FFFFFF"/>
                </a:solidFill>
              </a:rPr>
              <a:pPr/>
              <a:t>26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85890" name="Picture 2" descr="schred_us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00200"/>
            <a:ext cx="2897188" cy="2355850"/>
          </a:xfrm>
          <a:prstGeom prst="rect">
            <a:avLst/>
          </a:prstGeom>
          <a:noFill/>
        </p:spPr>
      </p:pic>
      <p:sp>
        <p:nvSpPr>
          <p:cNvPr id="2085891" name="Text Box 3"/>
          <p:cNvSpPr txBox="1">
            <a:spLocks noChangeArrowheads="1"/>
          </p:cNvSpPr>
          <p:nvPr/>
        </p:nvSpPr>
        <p:spPr bwMode="auto">
          <a:xfrm>
            <a:off x="876300" y="1997075"/>
            <a:ext cx="1400175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</a:rPr>
              <a:t>371 Users</a:t>
            </a:r>
          </a:p>
          <a:p>
            <a:r>
              <a:rPr lang="en-US" sz="1400" smtClean="0">
                <a:solidFill>
                  <a:srgbClr val="000000"/>
                </a:solidFill>
              </a:rPr>
              <a:t>Last 12 months</a:t>
            </a:r>
          </a:p>
        </p:txBody>
      </p:sp>
      <p:sp>
        <p:nvSpPr>
          <p:cNvPr id="208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4800" b="1" dirty="0" smtClean="0"/>
              <a:t>Dual Use </a:t>
            </a:r>
            <a:br>
              <a:rPr lang="en-US" sz="4800" b="1" dirty="0" smtClean="0"/>
            </a:br>
            <a:r>
              <a:rPr lang="en-US" sz="4800" b="1" dirty="0" smtClean="0"/>
              <a:t>in Research and Education</a:t>
            </a:r>
            <a:endParaRPr lang="en-US" sz="4800" b="1" dirty="0"/>
          </a:p>
        </p:txBody>
      </p:sp>
      <p:sp>
        <p:nvSpPr>
          <p:cNvPr id="2085893" name="Text Box 5"/>
          <p:cNvSpPr txBox="1">
            <a:spLocks noChangeArrowheads="1"/>
          </p:cNvSpPr>
          <p:nvPr/>
        </p:nvSpPr>
        <p:spPr bwMode="auto">
          <a:xfrm>
            <a:off x="3130550" y="3779838"/>
            <a:ext cx="5664200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40000"/>
              </a:spcBef>
            </a:pPr>
            <a:r>
              <a:rPr lang="en-US" smtClean="0">
                <a:solidFill>
                  <a:srgbClr val="FFFFFF"/>
                </a:solidFill>
              </a:rPr>
              <a:t>Effect of channel positioning on the 1∕ f noise in silicon-on-insulator metal-oxide-semiconductor</a:t>
            </a:r>
          </a:p>
          <a:p>
            <a:pPr algn="r">
              <a:spcBef>
                <a:spcPct val="40000"/>
              </a:spcBef>
            </a:pPr>
            <a:r>
              <a:rPr lang="en-US" sz="1400" smtClean="0">
                <a:solidFill>
                  <a:srgbClr val="FFFFFF"/>
                </a:solidFill>
              </a:rPr>
              <a:t>M von Haartman, M Oestling,</a:t>
            </a:r>
            <a:br>
              <a:rPr lang="en-US" sz="1400" smtClean="0">
                <a:solidFill>
                  <a:srgbClr val="FFFFFF"/>
                </a:solidFill>
              </a:rPr>
            </a:br>
            <a:r>
              <a:rPr lang="en-US" sz="1400" smtClean="0">
                <a:solidFill>
                  <a:srgbClr val="FFFFFF"/>
                </a:solidFill>
              </a:rPr>
              <a:t>Journal of Applied Physics, 2007 - link.aip.org</a:t>
            </a:r>
            <a:r>
              <a:rPr lang="en-US" sz="1400" b="1" smtClean="0">
                <a:solidFill>
                  <a:srgbClr val="FFFFFF"/>
                </a:solidFill>
              </a:rPr>
              <a:t>...</a:t>
            </a:r>
            <a:r>
              <a:rPr lang="en-US" sz="1600" smtClean="0">
                <a:solidFill>
                  <a:srgbClr val="307C13"/>
                </a:solidFill>
              </a:rPr>
              <a:t> </a:t>
            </a: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2085894" name="AutoShape 6"/>
          <p:cNvSpPr>
            <a:spLocks noChangeArrowheads="1"/>
          </p:cNvSpPr>
          <p:nvPr/>
        </p:nvSpPr>
        <p:spPr bwMode="auto">
          <a:xfrm>
            <a:off x="3657600" y="1676400"/>
            <a:ext cx="5029200" cy="1524000"/>
          </a:xfrm>
          <a:prstGeom prst="wedgeRoundRectCallout">
            <a:avLst>
              <a:gd name="adj1" fmla="val 33491"/>
              <a:gd name="adj2" fmla="val 7364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b="1" i="1" smtClean="0">
                <a:solidFill>
                  <a:srgbClr val="F0E500"/>
                </a:solidFill>
              </a:rPr>
              <a:t>TCAD simulations using SCHRED [15] or ISE</a:t>
            </a:r>
            <a:r>
              <a:rPr lang="en-US" smtClean="0">
                <a:solidFill>
                  <a:srgbClr val="FFFFFF"/>
                </a:solidFill>
              </a:rPr>
              <a:t>, …., were used to support our analysis and compute the inversion carrier profiles in the devices.</a:t>
            </a:r>
          </a:p>
        </p:txBody>
      </p:sp>
      <p:sp>
        <p:nvSpPr>
          <p:cNvPr id="2085895" name="Text Box 7"/>
          <p:cNvSpPr txBox="1">
            <a:spLocks noChangeArrowheads="1"/>
          </p:cNvSpPr>
          <p:nvPr/>
        </p:nvSpPr>
        <p:spPr bwMode="auto">
          <a:xfrm>
            <a:off x="3505200" y="5353050"/>
            <a:ext cx="5294313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Same behavior across all similar converted tools 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User’s don’t have to download/install software</a:t>
            </a:r>
          </a:p>
          <a:p>
            <a:pPr>
              <a:buFontTx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2085896" name="Picture 8" descr="schred_downloa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86200"/>
            <a:ext cx="2895600" cy="2362200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95350" y="1314450"/>
            <a:ext cx="2420938" cy="2571750"/>
            <a:chOff x="564" y="828"/>
            <a:chExt cx="1525" cy="1620"/>
          </a:xfrm>
        </p:grpSpPr>
        <p:sp>
          <p:nvSpPr>
            <p:cNvPr id="2085898" name="Rectangle 10"/>
            <p:cNvSpPr>
              <a:spLocks noChangeArrowheads="1"/>
            </p:cNvSpPr>
            <p:nvPr/>
          </p:nvSpPr>
          <p:spPr bwMode="auto">
            <a:xfrm>
              <a:off x="564" y="828"/>
              <a:ext cx="15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smtClean="0">
                  <a:solidFill>
                    <a:srgbClr val="FF0000"/>
                  </a:solidFill>
                </a:rPr>
                <a:t>Rappture version Feb 06</a:t>
              </a:r>
            </a:p>
          </p:txBody>
        </p:sp>
        <p:sp>
          <p:nvSpPr>
            <p:cNvPr id="2085899" name="Line 11"/>
            <p:cNvSpPr>
              <a:spLocks noChangeShapeType="1"/>
            </p:cNvSpPr>
            <p:nvPr/>
          </p:nvSpPr>
          <p:spPr bwMode="auto">
            <a:xfrm flipV="1">
              <a:off x="1728" y="1022"/>
              <a:ext cx="0" cy="14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FF"/>
                </a:solidFill>
                <a:ea typeface="+mn-ea"/>
              </a:endParaRPr>
            </a:p>
          </p:txBody>
        </p:sp>
      </p:grpSp>
      <p:sp>
        <p:nvSpPr>
          <p:cNvPr id="2085900" name="Line 12"/>
          <p:cNvSpPr>
            <a:spLocks noChangeShapeType="1"/>
          </p:cNvSpPr>
          <p:nvPr/>
        </p:nvSpPr>
        <p:spPr bwMode="auto">
          <a:xfrm flipV="1">
            <a:off x="2743200" y="1822450"/>
            <a:ext cx="0" cy="4425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3581400" y="2133600"/>
            <a:ext cx="5410200" cy="27432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rgbClr val="000000"/>
            </a:solidFill>
            <a:round/>
            <a:headEnd/>
            <a:tailEnd/>
          </a:ln>
          <a:effectLst>
            <a:outerShdw blurRad="63500" dist="26940" dir="5400000" algn="ctr" rotWithShape="0">
              <a:srgbClr val="000000">
                <a:alpha val="35001"/>
              </a:srgbClr>
            </a:outerShdw>
          </a:effectLst>
          <a:scene3d>
            <a:camera prst="orthographicFront"/>
            <a:lightRig rig="threePt" dir="t"/>
          </a:scene3d>
          <a:sp3d>
            <a:bevelT w="120650" h="114300"/>
            <a:bevelB w="114300" h="114300"/>
          </a:sp3d>
        </p:spPr>
        <p:txBody>
          <a:bodyPr tIns="91440" bIns="91440" anchor="ctr"/>
          <a:lstStyle/>
          <a:p>
            <a:pPr marL="0" lvl="1" algn="ctr">
              <a:defRPr/>
            </a:pPr>
            <a:r>
              <a:rPr lang="en-US" sz="2400" dirty="0" smtClean="0">
                <a:solidFill>
                  <a:srgbClr val="0D0D0D"/>
                </a:solidFill>
              </a:rPr>
              <a:t>User Interfaces are </a:t>
            </a:r>
            <a:br>
              <a:rPr lang="en-US" sz="2400" dirty="0" smtClean="0">
                <a:solidFill>
                  <a:srgbClr val="0D0D0D"/>
                </a:solidFill>
              </a:rPr>
            </a:br>
            <a:r>
              <a:rPr lang="en-US" sz="2400" dirty="0" smtClean="0">
                <a:solidFill>
                  <a:srgbClr val="0D0D0D"/>
                </a:solidFill>
              </a:rPr>
              <a:t>absolutely critical!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8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8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5895" grpId="0" build="p"/>
      <p:bldP spid="20859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5" descr="\\.PSF\Data_gekco\Projects\NCN\AnnualReview2010\Directors_overview\SupplementalMaterial\globe_west_2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The Next Generations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87388" y="3200400"/>
            <a:ext cx="28194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-494506" y="2020094"/>
            <a:ext cx="23622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15988" y="1295400"/>
            <a:ext cx="2209800" cy="1524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87388" y="6172200"/>
            <a:ext cx="28194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-494506" y="4991894"/>
            <a:ext cx="23622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38200" y="4419600"/>
            <a:ext cx="2286000" cy="16002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233" name="Rectangle 39"/>
          <p:cNvSpPr>
            <a:spLocks noChangeArrowheads="1"/>
          </p:cNvSpPr>
          <p:nvPr/>
        </p:nvSpPr>
        <p:spPr bwMode="auto">
          <a:xfrm rot="2090379">
            <a:off x="996950" y="1570038"/>
            <a:ext cx="20050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nano-scale</a:t>
            </a:r>
            <a:br>
              <a:rPr lang="en-US" sz="2800"/>
            </a:br>
            <a:r>
              <a:rPr lang="en-US" sz="2800"/>
              <a:t>structures</a:t>
            </a:r>
          </a:p>
        </p:txBody>
      </p:sp>
      <p:sp>
        <p:nvSpPr>
          <p:cNvPr id="180234" name="Rectangle 40"/>
          <p:cNvSpPr>
            <a:spLocks noChangeArrowheads="1"/>
          </p:cNvSpPr>
          <p:nvPr/>
        </p:nvSpPr>
        <p:spPr bwMode="auto">
          <a:xfrm rot="-2191500">
            <a:off x="758825" y="4679950"/>
            <a:ext cx="26638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Billions of nano</a:t>
            </a:r>
            <a:br>
              <a:rPr lang="en-US" sz="2800" dirty="0"/>
            </a:br>
            <a:r>
              <a:rPr lang="en-US" sz="2800" dirty="0"/>
              <a:t>structures</a:t>
            </a:r>
          </a:p>
        </p:txBody>
      </p:sp>
      <p:sp>
        <p:nvSpPr>
          <p:cNvPr id="180235" name="Rectangle 13"/>
          <p:cNvSpPr>
            <a:spLocks noChangeArrowheads="1"/>
          </p:cNvSpPr>
          <p:nvPr/>
        </p:nvSpPr>
        <p:spPr bwMode="auto">
          <a:xfrm rot="-5400000">
            <a:off x="-288131" y="1735931"/>
            <a:ext cx="140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Device Size</a:t>
            </a:r>
          </a:p>
        </p:txBody>
      </p:sp>
      <p:sp>
        <p:nvSpPr>
          <p:cNvPr id="180236" name="Rectangle 14"/>
          <p:cNvSpPr>
            <a:spLocks noChangeArrowheads="1"/>
          </p:cNvSpPr>
          <p:nvPr/>
        </p:nvSpPr>
        <p:spPr bwMode="auto">
          <a:xfrm rot="-5400000">
            <a:off x="-245269" y="4783932"/>
            <a:ext cx="1317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Transistors</a:t>
            </a:r>
          </a:p>
        </p:txBody>
      </p:sp>
      <p:sp>
        <p:nvSpPr>
          <p:cNvPr id="180237" name="Rectangle 15"/>
          <p:cNvSpPr>
            <a:spLocks noChangeArrowheads="1"/>
          </p:cNvSpPr>
          <p:nvPr/>
        </p:nvSpPr>
        <p:spPr bwMode="auto">
          <a:xfrm>
            <a:off x="1524000" y="6248400"/>
            <a:ext cx="766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Years</a:t>
            </a:r>
          </a:p>
        </p:txBody>
      </p:sp>
      <p:sp>
        <p:nvSpPr>
          <p:cNvPr id="180238" name="Text Box 33"/>
          <p:cNvSpPr txBox="1">
            <a:spLocks noChangeArrowheads="1"/>
          </p:cNvSpPr>
          <p:nvPr/>
        </p:nvSpPr>
        <p:spPr bwMode="auto">
          <a:xfrm>
            <a:off x="3276600" y="2819400"/>
            <a:ext cx="4724400" cy="20313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000" b="1" dirty="0" smtClean="0">
                <a:latin typeface="Trebuchet MS" pitchFamily="34" charset="0"/>
              </a:rPr>
              <a:t>Tools</a:t>
            </a:r>
          </a:p>
          <a:p>
            <a:pPr algn="ctr"/>
            <a:r>
              <a:rPr lang="en-US" sz="4000" b="1" dirty="0" smtClean="0">
                <a:latin typeface="Trebuchet MS" pitchFamily="34" charset="0"/>
              </a:rPr>
              <a:t>Researchers</a:t>
            </a:r>
          </a:p>
          <a:p>
            <a:pPr algn="ctr"/>
            <a:r>
              <a:rPr lang="en-US" sz="4000" b="1" dirty="0" smtClean="0">
                <a:latin typeface="Trebuchet MS" pitchFamily="34" charset="0"/>
              </a:rPr>
              <a:t>Careers</a:t>
            </a:r>
            <a:endParaRPr lang="en-US" sz="40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5" descr="\\.PSF\Data_gekco\Projects\NCN\AnnualReview2010\Directors_overview\SupplementalMaterial\globe_west_2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0"/>
            <a:ext cx="175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2" name="Picture 7" descr="\\.PSF\Data_gekco\Projects\NCN\AnnualReview2010\Directors_overview\SupplementalMaterial\cornucopia_insid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2550" y="1143000"/>
            <a:ext cx="427672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6" name="Rectangle 9"/>
          <p:cNvSpPr>
            <a:spLocks noChangeArrowheads="1"/>
          </p:cNvSpPr>
          <p:nvPr/>
        </p:nvSpPr>
        <p:spPr bwMode="auto">
          <a:xfrm>
            <a:off x="1876425" y="1614488"/>
            <a:ext cx="297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lvl="1" indent="-168275" algn="ctr"/>
            <a:r>
              <a:rPr lang="en-US"/>
              <a:t>Shaikh Ahmed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791200" y="2667000"/>
            <a:ext cx="3429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lvl="1" indent="-168275">
              <a:buFont typeface="Arial" charset="0"/>
              <a:buChar char="•"/>
            </a:pPr>
            <a:r>
              <a:rPr lang="en-US" dirty="0" smtClean="0"/>
              <a:t>Infused nanoHUB into existing classes</a:t>
            </a:r>
          </a:p>
          <a:p>
            <a:pPr marL="287338" lvl="1" indent="-168275">
              <a:buFont typeface="Arial" charset="0"/>
              <a:buChar char="•"/>
            </a:pPr>
            <a:r>
              <a:rPr lang="en-US" dirty="0" smtClean="0"/>
              <a:t>Built </a:t>
            </a:r>
            <a:r>
              <a:rPr lang="en-US" dirty="0"/>
              <a:t>a new </a:t>
            </a:r>
            <a:r>
              <a:rPr lang="en-US" dirty="0" err="1"/>
              <a:t>nanoelectronics</a:t>
            </a:r>
            <a:r>
              <a:rPr lang="en-US" dirty="0"/>
              <a:t> curriculum</a:t>
            </a:r>
          </a:p>
          <a:p>
            <a:pPr marL="287338" lvl="1" indent="-168275">
              <a:buFont typeface="Arial" charset="0"/>
              <a:buChar char="•"/>
            </a:pPr>
            <a:r>
              <a:rPr lang="en-US" dirty="0" smtClean="0"/>
              <a:t>Used </a:t>
            </a:r>
            <a:r>
              <a:rPr lang="en-US" dirty="0"/>
              <a:t>nanoHUB for research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371601" y="95071"/>
            <a:ext cx="7602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</a:rPr>
              <a:t>Next Generation Faculty: </a:t>
            </a:r>
            <a:endParaRPr lang="en-US" sz="2400" dirty="0" smtClean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600200" y="2895600"/>
            <a:ext cx="3313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Get images from annual report</a:t>
            </a:r>
          </a:p>
        </p:txBody>
      </p:sp>
      <p:pic>
        <p:nvPicPr>
          <p:cNvPr id="17" name="Picture 16" descr="Data:Data_gekco:Projects:NCN:AnnualReport2010:Figs:dsc_7274_r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2743200"/>
            <a:ext cx="39322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2" descr="\\.PSF\Data_gekco\Projects\NCN\AnnualReview2010\Directors_overview\SupplementalMaterial\shaikh_ahmed_impactimpact_9293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047875"/>
            <a:ext cx="43227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5" name="Picture 1" descr="\\.PSF\Data_gekco\Projects\NCN\AnnualReview2010\Directors_overview\SupplementalMaterial\shaikhahmedpictur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2276475"/>
            <a:ext cx="14287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4" name="Picture 3" descr="\\.PSF\Data_gekco\Projects\NCN\AnnualReview2010\Directors_overview\SupplementalMaterial\cornucopic_copy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47650" y="0"/>
            <a:ext cx="611505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1524000" y="4267201"/>
            <a:ext cx="7010400" cy="243839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rgbClr val="000000"/>
            </a:solidFill>
            <a:round/>
            <a:headEnd/>
            <a:tailEnd/>
          </a:ln>
          <a:effectLst>
            <a:outerShdw blurRad="63500" dist="26940" dir="5400000" algn="ctr" rotWithShape="0">
              <a:srgbClr val="000000">
                <a:alpha val="35001"/>
              </a:srgbClr>
            </a:outerShdw>
          </a:effectLst>
          <a:scene3d>
            <a:camera prst="orthographicFront"/>
            <a:lightRig rig="threePt" dir="t"/>
          </a:scene3d>
          <a:sp3d>
            <a:bevelT w="120650" h="114300"/>
            <a:bevelB w="114300" h="114300"/>
          </a:sp3d>
        </p:spPr>
        <p:txBody>
          <a:bodyPr tIns="91440" bIns="91440"/>
          <a:lstStyle/>
          <a:p>
            <a:pPr marL="0" lvl="1">
              <a:defRPr/>
            </a:pPr>
            <a:r>
              <a:rPr lang="en-US" sz="2000" dirty="0">
                <a:solidFill>
                  <a:srgbClr val="0D0D0D"/>
                </a:solidFill>
              </a:rPr>
              <a:t>Recently Dr. Ahmed was promoted to tenured Associate Professor. I would like to emphasize that Dr. Ahmed's use of nanoHUB in education and research, which earned him national and international visibility, did play a significant positive role in his early promotion case.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algn="r">
              <a:defRPr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Glafkos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Galanos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Chair, Dept. of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Electr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. and Comp. Eng, SIUC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24200" y="2286000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6,183 users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8 tools</a:t>
            </a:r>
          </a:p>
        </p:txBody>
      </p:sp>
      <p:pic>
        <p:nvPicPr>
          <p:cNvPr id="179210" name="Picture 3" descr="\\.PSF\Data_gekco\Projects\NCN\AnnualReview2010\Directors_overview\SupplementalMaterial\Stats\siu.edu_excl_SAhmed_lo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609600"/>
            <a:ext cx="46482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12" name="Rectangle 14"/>
          <p:cNvSpPr>
            <a:spLocks noChangeArrowheads="1"/>
          </p:cNvSpPr>
          <p:nvPr/>
        </p:nvSpPr>
        <p:spPr bwMode="auto">
          <a:xfrm>
            <a:off x="4848225" y="752475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lvl="1" indent="-168275"/>
            <a:r>
              <a:rPr lang="en-US"/>
              <a:t>Usage at SIUC</a:t>
            </a:r>
          </a:p>
        </p:txBody>
      </p:sp>
      <p:sp>
        <p:nvSpPr>
          <p:cNvPr id="179213" name="Line 16"/>
          <p:cNvSpPr>
            <a:spLocks noChangeShapeType="1"/>
          </p:cNvSpPr>
          <p:nvPr/>
        </p:nvSpPr>
        <p:spPr bwMode="auto">
          <a:xfrm flipV="1">
            <a:off x="6924675" y="523875"/>
            <a:ext cx="0" cy="2066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14" name="Text Box 17"/>
          <p:cNvSpPr txBox="1">
            <a:spLocks noChangeArrowheads="1"/>
          </p:cNvSpPr>
          <p:nvPr/>
        </p:nvSpPr>
        <p:spPr bwMode="auto">
          <a:xfrm>
            <a:off x="5724525" y="1909763"/>
            <a:ext cx="117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Post Doc</a:t>
            </a:r>
          </a:p>
          <a:p>
            <a:pPr algn="r"/>
            <a:r>
              <a:rPr lang="en-US"/>
              <a:t>at Purdue</a:t>
            </a:r>
          </a:p>
        </p:txBody>
      </p:sp>
      <p:sp>
        <p:nvSpPr>
          <p:cNvPr id="179215" name="Text Box 18"/>
          <p:cNvSpPr txBox="1">
            <a:spLocks noChangeArrowheads="1"/>
          </p:cNvSpPr>
          <p:nvPr/>
        </p:nvSpPr>
        <p:spPr bwMode="auto">
          <a:xfrm>
            <a:off x="6953250" y="1909763"/>
            <a:ext cx="117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Faculty at</a:t>
            </a:r>
          </a:p>
          <a:p>
            <a:r>
              <a:rPr lang="en-US"/>
              <a:t>SIUC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  <p:bldP spid="14" grpId="0"/>
      <p:bldP spid="18" grpId="0"/>
      <p:bldP spid="179212" grpId="0"/>
      <p:bldP spid="179213" grpId="0" animBg="1"/>
      <p:bldP spid="179214" grpId="0"/>
      <p:bldP spid="1792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\\.PSF\Data_gekco\Projects\NCN\AnnualReview2010\Directors_overview\SupplementalMaterial\globe_west_2048.jpg"/>
          <p:cNvPicPr>
            <a:picLocks noChangeAspect="1" noChangeArrowheads="1"/>
          </p:cNvPicPr>
          <p:nvPr/>
        </p:nvPicPr>
        <p:blipFill>
          <a:blip r:embed="rId3"/>
          <a:srcRect t="6107" r="48091" b="25191"/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</p:spPr>
      </p:pic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Any Science Gateway’s Dream</a:t>
            </a:r>
          </a:p>
        </p:txBody>
      </p:sp>
      <p:grpSp>
        <p:nvGrpSpPr>
          <p:cNvPr id="2" name="Group 19"/>
          <p:cNvGrpSpPr/>
          <p:nvPr/>
        </p:nvGrpSpPr>
        <p:grpSpPr>
          <a:xfrm>
            <a:off x="685800" y="838994"/>
            <a:ext cx="6323013" cy="5334794"/>
            <a:chOff x="685800" y="838994"/>
            <a:chExt cx="6323013" cy="5334794"/>
          </a:xfrm>
        </p:grpSpPr>
        <p:pic>
          <p:nvPicPr>
            <p:cNvPr id="68615" name="Picture 7" descr="\\.PSF\Data_gekco\Projects\NCN\AnnualReview2010\Directors_overview\SupplementalMaterial\cornucopia_insid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4800" y="2590800"/>
              <a:ext cx="2512635" cy="2960254"/>
            </a:xfrm>
            <a:prstGeom prst="rect">
              <a:avLst/>
            </a:prstGeom>
            <a:noFill/>
          </p:spPr>
        </p:pic>
        <p:grpSp>
          <p:nvGrpSpPr>
            <p:cNvPr id="3" name="Group 18"/>
            <p:cNvGrpSpPr/>
            <p:nvPr/>
          </p:nvGrpSpPr>
          <p:grpSpPr>
            <a:xfrm>
              <a:off x="685800" y="838994"/>
              <a:ext cx="6323013" cy="5334794"/>
              <a:chOff x="685800" y="838994"/>
              <a:chExt cx="6323013" cy="5334794"/>
            </a:xfrm>
          </p:grpSpPr>
          <p:sp>
            <p:nvSpPr>
              <p:cNvPr id="31" name="Rectangle 2"/>
              <p:cNvSpPr txBox="1">
                <a:spLocks noChangeArrowheads="1"/>
              </p:cNvSpPr>
              <p:nvPr/>
            </p:nvSpPr>
            <p:spPr bwMode="auto">
              <a:xfrm>
                <a:off x="3962400" y="3048000"/>
                <a:ext cx="1905000" cy="1828800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ea typeface="ＭＳ Ｐゴシック" charset="-128"/>
                    <a:cs typeface="ＭＳ Ｐゴシック" charset="-128"/>
                  </a:rPr>
                  <a:t>Research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686594" y="3200400"/>
                <a:ext cx="2819400" cy="158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rot="5400000" flipH="1" flipV="1">
                <a:off x="-494506" y="2019300"/>
                <a:ext cx="2362200" cy="158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915194" y="1295400"/>
                <a:ext cx="2209800" cy="152400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686594" y="6172200"/>
                <a:ext cx="2819400" cy="158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5400000" flipH="1" flipV="1">
                <a:off x="-494506" y="4991100"/>
                <a:ext cx="2362200" cy="158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V="1">
                <a:off x="838200" y="4419600"/>
                <a:ext cx="2286000" cy="160020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/>
              <p:cNvSpPr/>
              <p:nvPr/>
            </p:nvSpPr>
            <p:spPr>
              <a:xfrm rot="2090379">
                <a:off x="1267178" y="1570592"/>
                <a:ext cx="146386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 smtClean="0"/>
                  <a:t>Any </a:t>
                </a:r>
                <a:br>
                  <a:rPr lang="en-US" sz="2800" dirty="0" smtClean="0"/>
                </a:br>
                <a:r>
                  <a:rPr lang="en-US" sz="2800" dirty="0" smtClean="0"/>
                  <a:t>Science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9408500">
                <a:off x="1037742" y="4680703"/>
                <a:ext cx="2106667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 smtClean="0"/>
                  <a:t>Any</a:t>
                </a:r>
                <a:br>
                  <a:rPr lang="en-US" sz="2800" dirty="0" smtClean="0"/>
                </a:br>
                <a:r>
                  <a:rPr lang="en-US" sz="2800" dirty="0" smtClean="0"/>
                  <a:t>Engineering</a:t>
                </a:r>
                <a:endParaRPr lang="en-US" sz="2800" dirty="0"/>
              </a:p>
            </p:txBody>
          </p:sp>
          <p:pic>
            <p:nvPicPr>
              <p:cNvPr id="68611" name="Picture 3" descr="\\.PSF\Data_gekco\Projects\NCN\AnnualReview2010\Directors_overview\SupplementalMaterial\cornucopic_copy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95600" y="1752600"/>
                <a:ext cx="4113213" cy="429854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20"/>
          <p:cNvGrpSpPr/>
          <p:nvPr/>
        </p:nvGrpSpPr>
        <p:grpSpPr>
          <a:xfrm>
            <a:off x="5194063" y="2545070"/>
            <a:ext cx="2654537" cy="3117947"/>
            <a:chOff x="5194063" y="2545070"/>
            <a:chExt cx="2654537" cy="3117947"/>
          </a:xfrm>
        </p:grpSpPr>
        <p:sp>
          <p:nvSpPr>
            <p:cNvPr id="28" name="Right Arrow 27"/>
            <p:cNvSpPr/>
            <p:nvPr/>
          </p:nvSpPr>
          <p:spPr>
            <a:xfrm rot="19849101">
              <a:off x="5304034" y="2545070"/>
              <a:ext cx="2286000" cy="1097280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Change…</a:t>
              </a:r>
              <a:endParaRPr lang="en-US" sz="2400" dirty="0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5562600" y="3474720"/>
              <a:ext cx="2286000" cy="1097280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..the..</a:t>
              </a:r>
              <a:endParaRPr lang="en-US" sz="2400" dirty="0"/>
            </a:p>
          </p:txBody>
        </p:sp>
        <p:sp>
          <p:nvSpPr>
            <p:cNvPr id="30" name="Right Arrow 29"/>
            <p:cNvSpPr/>
            <p:nvPr/>
          </p:nvSpPr>
          <p:spPr>
            <a:xfrm rot="2368988">
              <a:off x="5194063" y="4563760"/>
              <a:ext cx="2286000" cy="1099257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...world</a:t>
              </a:r>
              <a:endParaRPr lang="en-US" sz="2400" dirty="0"/>
            </a:p>
          </p:txBody>
        </p:sp>
      </p:grp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57200" y="7620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Why is it so hard?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-0.39566 -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9166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343400" y="640080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C2B0CA1-896F-470F-9CE7-F323EAB01C52}" type="slidenum">
              <a:rPr lang="en-US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Intel in 2009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52400" y="914400"/>
            <a:ext cx="4800600" cy="2751138"/>
            <a:chOff x="96" y="576"/>
            <a:chExt cx="3024" cy="1733"/>
          </a:xfrm>
        </p:grpSpPr>
        <p:sp>
          <p:nvSpPr>
            <p:cNvPr id="3789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3" y="576"/>
              <a:ext cx="2954" cy="1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37900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639"/>
              <a:ext cx="2971" cy="1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1" name="Rectangle 6"/>
            <p:cNvSpPr>
              <a:spLocks noChangeArrowheads="1"/>
            </p:cNvSpPr>
            <p:nvPr/>
          </p:nvSpPr>
          <p:spPr bwMode="auto">
            <a:xfrm>
              <a:off x="2784" y="624"/>
              <a:ext cx="336" cy="5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7902" name="Rectangle 7"/>
            <p:cNvSpPr>
              <a:spLocks noChangeArrowheads="1"/>
            </p:cNvSpPr>
            <p:nvPr/>
          </p:nvSpPr>
          <p:spPr bwMode="auto">
            <a:xfrm>
              <a:off x="242" y="1898"/>
              <a:ext cx="1201" cy="3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7903" name="Rectangle 8"/>
            <p:cNvSpPr>
              <a:spLocks noChangeArrowheads="1"/>
            </p:cNvSpPr>
            <p:nvPr/>
          </p:nvSpPr>
          <p:spPr bwMode="auto">
            <a:xfrm>
              <a:off x="359" y="2002"/>
              <a:ext cx="31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Robert 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7904" name="Rectangle 9"/>
            <p:cNvSpPr>
              <a:spLocks noChangeArrowheads="1"/>
            </p:cNvSpPr>
            <p:nvPr/>
          </p:nvSpPr>
          <p:spPr bwMode="auto">
            <a:xfrm>
              <a:off x="642" y="2002"/>
              <a:ext cx="22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Chau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05" name="Rectangle 10"/>
            <p:cNvSpPr>
              <a:spLocks noChangeArrowheads="1"/>
            </p:cNvSpPr>
            <p:nvPr/>
          </p:nvSpPr>
          <p:spPr bwMode="auto">
            <a:xfrm>
              <a:off x="870" y="2002"/>
              <a:ext cx="51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(Intel), 2004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06" name="Rectangle 14"/>
            <p:cNvSpPr>
              <a:spLocks noChangeArrowheads="1"/>
            </p:cNvSpPr>
            <p:nvPr/>
          </p:nvSpPr>
          <p:spPr bwMode="auto">
            <a:xfrm>
              <a:off x="242" y="1898"/>
              <a:ext cx="1201" cy="3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59" y="2002"/>
              <a:ext cx="31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Robert 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08" name="Rectangle 16"/>
            <p:cNvSpPr>
              <a:spLocks noChangeArrowheads="1"/>
            </p:cNvSpPr>
            <p:nvPr/>
          </p:nvSpPr>
          <p:spPr bwMode="auto">
            <a:xfrm>
              <a:off x="642" y="2002"/>
              <a:ext cx="22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Chau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09" name="Rectangle 17"/>
            <p:cNvSpPr>
              <a:spLocks noChangeArrowheads="1"/>
            </p:cNvSpPr>
            <p:nvPr/>
          </p:nvSpPr>
          <p:spPr bwMode="auto">
            <a:xfrm>
              <a:off x="870" y="2002"/>
              <a:ext cx="51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(Intel), 2004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7892" name="Rectangle 24"/>
          <p:cNvSpPr>
            <a:spLocks noChangeArrowheads="1"/>
          </p:cNvSpPr>
          <p:nvPr/>
        </p:nvSpPr>
        <p:spPr bwMode="auto">
          <a:xfrm>
            <a:off x="5334000" y="1712913"/>
            <a:ext cx="3352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i="1">
                <a:solidFill>
                  <a:srgbClr val="FFFFFF"/>
                </a:solidFill>
              </a:rPr>
              <a:t>Device Size:</a:t>
            </a:r>
            <a:r>
              <a:rPr lang="en-US" sz="2800">
                <a:solidFill>
                  <a:srgbClr val="FFFFFF"/>
                </a:solidFill>
              </a:rPr>
              <a:t/>
            </a: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Tens of nanometers</a:t>
            </a:r>
          </a:p>
        </p:txBody>
      </p:sp>
      <p:sp>
        <p:nvSpPr>
          <p:cNvPr id="37893" name="Rectangle 27"/>
          <p:cNvSpPr>
            <a:spLocks noChangeArrowheads="1"/>
          </p:cNvSpPr>
          <p:nvPr/>
        </p:nvSpPr>
        <p:spPr bwMode="auto">
          <a:xfrm>
            <a:off x="5410200" y="3886200"/>
            <a:ext cx="32527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i="1">
                <a:solidFill>
                  <a:srgbClr val="FFFFFF"/>
                </a:solidFill>
              </a:rPr>
              <a:t> Device Integration:</a:t>
            </a:r>
          </a:p>
          <a:p>
            <a:pPr algn="ctr"/>
            <a:r>
              <a:rPr lang="en-US" sz="2800">
                <a:solidFill>
                  <a:srgbClr val="FFFFFF"/>
                </a:solidFill>
              </a:rPr>
              <a:t>&gt;2 Billion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457200" y="3727450"/>
            <a:ext cx="4114800" cy="2752725"/>
            <a:chOff x="609600" y="3727771"/>
            <a:chExt cx="4114800" cy="2752403"/>
          </a:xfrm>
        </p:grpSpPr>
        <p:pic>
          <p:nvPicPr>
            <p:cNvPr id="37897" name="Picture 4" descr="mooreslaw_graph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0" y="3727771"/>
              <a:ext cx="4114800" cy="2752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3"/>
            <p:cNvSpPr txBox="1">
              <a:spLocks noChangeArrowheads="1"/>
            </p:cNvSpPr>
            <p:nvPr/>
          </p:nvSpPr>
          <p:spPr bwMode="auto">
            <a:xfrm>
              <a:off x="609600" y="3734120"/>
              <a:ext cx="4038600" cy="304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1050" kern="0" dirty="0">
                  <a:solidFill>
                    <a:srgbClr val="FFFFFF"/>
                  </a:solidFill>
                  <a:latin typeface="Trebuchet MS"/>
                  <a:ea typeface="ＭＳ Ｐゴシック" charset="-128"/>
                  <a:cs typeface="ＭＳ Ｐゴシック" charset="-128"/>
                  <a:hlinkClick r:id="rId5"/>
                </a:rPr>
                <a:t>http://www.intel.com/technology/mooreslaw/index.htm</a:t>
              </a:r>
              <a:endParaRPr lang="en-US" sz="1050" kern="0" dirty="0">
                <a:solidFill>
                  <a:srgbClr val="FFFFFF"/>
                </a:solidFill>
                <a:latin typeface="Trebuchet MS"/>
                <a:ea typeface="ＭＳ Ｐゴシック" charset="-128"/>
                <a:cs typeface="ＭＳ Ｐゴシック" charset="-128"/>
              </a:endParaRPr>
            </a:p>
            <a:p>
              <a:pPr marL="342900" indent="-342900" eaLnBrk="0" hangingPunct="0">
                <a:lnSpc>
                  <a:spcPct val="80000"/>
                </a:lnSpc>
                <a:spcBef>
                  <a:spcPct val="20000"/>
                </a:spcBef>
                <a:buFontTx/>
                <a:buChar char="•"/>
                <a:defRPr/>
              </a:pPr>
              <a:endParaRPr lang="en-US" sz="1050" kern="0" dirty="0">
                <a:solidFill>
                  <a:srgbClr val="FFFFFF"/>
                </a:solidFill>
                <a:latin typeface="Trebuchet MS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597525" y="2667000"/>
            <a:ext cx="282575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</a:rPr>
              <a:t>Stanford SUPREM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808663" y="4819650"/>
            <a:ext cx="2455862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</a:rPr>
              <a:t>Berkeley SPICE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9237" grpId="0" animBg="1"/>
      <p:bldP spid="923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\\.PSF\Data_gekco\Projects\NCN\AnnualReview2010\Directors_overview\SupplementalMaterial\globe_west_2048.jpg"/>
          <p:cNvPicPr>
            <a:picLocks noChangeAspect="1" noChangeArrowheads="1"/>
          </p:cNvPicPr>
          <p:nvPr/>
        </p:nvPicPr>
        <p:blipFill>
          <a:blip r:embed="rId3"/>
          <a:srcRect t="6107" r="82443" b="25191"/>
          <a:stretch>
            <a:fillRect/>
          </a:stretch>
        </p:blipFill>
        <p:spPr bwMode="auto">
          <a:xfrm>
            <a:off x="7543800" y="0"/>
            <a:ext cx="1752600" cy="6858000"/>
          </a:xfrm>
          <a:prstGeom prst="rect">
            <a:avLst/>
          </a:prstGeom>
          <a:noFill/>
        </p:spPr>
      </p:pic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Any Science Gateway’s Dream</a:t>
            </a:r>
          </a:p>
        </p:txBody>
      </p:sp>
      <p:pic>
        <p:nvPicPr>
          <p:cNvPr id="68615" name="Picture 7" descr="\\.PSF\Data_gekco\Projects\NCN\AnnualReview2010\Directors_overview\SupplementalMaterial\cornucopia_insid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232" y="2590800"/>
            <a:ext cx="2512635" cy="2960254"/>
          </a:xfrm>
          <a:prstGeom prst="rect">
            <a:avLst/>
          </a:prstGeom>
          <a:noFill/>
        </p:spPr>
      </p:pic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347832" y="3048000"/>
            <a:ext cx="1905000" cy="1828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Research</a:t>
            </a:r>
          </a:p>
        </p:txBody>
      </p:sp>
      <p:pic>
        <p:nvPicPr>
          <p:cNvPr id="68611" name="Picture 3" descr="\\.PSF\Data_gekco\Projects\NCN\AnnualReview2010\Directors_overview\SupplementalMaterial\cornucopic_cop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18968" y="1752600"/>
            <a:ext cx="4113213" cy="4298547"/>
          </a:xfrm>
          <a:prstGeom prst="rect">
            <a:avLst/>
          </a:prstGeom>
          <a:noFill/>
        </p:spPr>
      </p:pic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57200" y="7620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There are worlds between…</a:t>
            </a:r>
          </a:p>
        </p:txBody>
      </p:sp>
      <p:pic>
        <p:nvPicPr>
          <p:cNvPr id="238595" name="Picture 3" descr="\\.PSF\Data_gekco\Projects\NCN\AnnualReview2010\Directors_overview\SupplementalMaterial\ValleyofDeath_sketch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295400"/>
            <a:ext cx="6866556" cy="548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781800"/>
          </a:xfrm>
        </p:spPr>
        <p:txBody>
          <a:bodyPr/>
          <a:lstStyle/>
          <a:p>
            <a:r>
              <a:rPr lang="en-US" sz="7200" dirty="0" smtClean="0">
                <a:ea typeface="ＭＳ Ｐゴシック"/>
                <a:cs typeface="ＭＳ Ｐゴシック"/>
              </a:rPr>
              <a:t>5 Criteria</a:t>
            </a:r>
            <a:r>
              <a:rPr lang="en-US" dirty="0" smtClean="0">
                <a:ea typeface="ＭＳ Ｐゴシック"/>
                <a:cs typeface="ＭＳ Ｐゴシック"/>
              </a:rPr>
              <a:t/>
            </a:r>
            <a:br>
              <a:rPr lang="en-US" dirty="0" smtClean="0">
                <a:ea typeface="ＭＳ Ｐゴシック"/>
                <a:cs typeface="ＭＳ Ｐゴシック"/>
              </a:rPr>
            </a:br>
            <a:r>
              <a:rPr lang="en-US" dirty="0" smtClean="0">
                <a:solidFill>
                  <a:srgbClr val="C0C0C0"/>
                </a:solidFill>
                <a:ea typeface="ＭＳ Ｐゴシック"/>
                <a:cs typeface="ＭＳ Ｐゴシック"/>
              </a:rPr>
              <a:t>for Successful</a:t>
            </a:r>
            <a:br>
              <a:rPr lang="en-US" dirty="0" smtClean="0">
                <a:solidFill>
                  <a:srgbClr val="C0C0C0"/>
                </a:solidFill>
                <a:ea typeface="ＭＳ Ｐゴシック"/>
                <a:cs typeface="ＭＳ Ｐゴシック"/>
              </a:rPr>
            </a:br>
            <a:r>
              <a:rPr lang="en-US" dirty="0" smtClean="0">
                <a:solidFill>
                  <a:srgbClr val="C0C0C0"/>
                </a:solidFill>
                <a:ea typeface="ＭＳ Ｐゴシック"/>
                <a:cs typeface="ＭＳ Ｐゴシック"/>
              </a:rPr>
              <a:t>Science Gateways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37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1: Outstanding Science</a:t>
            </a:r>
          </a:p>
        </p:txBody>
      </p:sp>
      <p:pic>
        <p:nvPicPr>
          <p:cNvPr id="197635" name="Picture 3" descr="\\.PSF\Data_gekco\Projects\NCN\AnnualReview2010\Directors_overview\SupplementalMaterial\ValleyofDeath_sketch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7075" y="1371600"/>
            <a:ext cx="198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7636" name="Group 9"/>
          <p:cNvGrpSpPr>
            <a:grpSpLocks/>
          </p:cNvGrpSpPr>
          <p:nvPr/>
        </p:nvGrpSpPr>
        <p:grpSpPr bwMode="auto">
          <a:xfrm>
            <a:off x="5486400" y="3657600"/>
            <a:ext cx="1309688" cy="1447800"/>
            <a:chOff x="2971800" y="990600"/>
            <a:chExt cx="1930400" cy="2133600"/>
          </a:xfrm>
        </p:grpSpPr>
        <p:pic>
          <p:nvPicPr>
            <p:cNvPr id="197648" name="Picture 2" descr="\\.PSF\Data_gekco\Projects\NCN\AnnualReview2010\Directors_overview\SupplementalMaterial\ncnnew_nanohub_big_inverted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71800" y="990600"/>
              <a:ext cx="1930400" cy="151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7649" name="Picture 3" descr="\\.PSF\Data_gekco\Projects\NCN\AnnualReview2010\Directors_overview\SupplementalMaterial\ncnnew_nanohub_big_inverted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8000" y="2514600"/>
              <a:ext cx="18288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7637" name="Rectangle 2"/>
          <p:cNvSpPr txBox="1">
            <a:spLocks noChangeArrowheads="1"/>
          </p:cNvSpPr>
          <p:nvPr/>
        </p:nvSpPr>
        <p:spPr bwMode="auto">
          <a:xfrm>
            <a:off x="1752600" y="714375"/>
            <a:ext cx="571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latin typeface="Trebuchet MS" pitchFamily="34" charset="0"/>
              </a:rPr>
              <a:t>“Stuff the world wants”</a:t>
            </a:r>
          </a:p>
        </p:txBody>
      </p:sp>
      <p:sp>
        <p:nvSpPr>
          <p:cNvPr id="197638" name="Rectangle 17"/>
          <p:cNvSpPr>
            <a:spLocks noChangeArrowheads="1"/>
          </p:cNvSpPr>
          <p:nvPr/>
        </p:nvSpPr>
        <p:spPr bwMode="auto">
          <a:xfrm>
            <a:off x="882650" y="3371850"/>
            <a:ext cx="30178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Leveraged Research</a:t>
            </a:r>
          </a:p>
          <a:p>
            <a:pPr algn="ctr"/>
            <a:r>
              <a:rPr lang="en-US" sz="4800" b="1" dirty="0">
                <a:solidFill>
                  <a:schemeClr val="folHlink"/>
                </a:solidFill>
              </a:rPr>
              <a:t>$5.1M</a:t>
            </a:r>
          </a:p>
        </p:txBody>
      </p:sp>
      <p:pic>
        <p:nvPicPr>
          <p:cNvPr id="197639" name="Picture 3" descr="\\.PSF\Data_gekco\Projects\NCN\AnnualReview2010\Directors_overview\SupplementalMaterial\lundstrom_image526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4648200"/>
            <a:ext cx="6397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40" name="Picture 5" descr="INDEX Logo Gold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9775" y="6019800"/>
            <a:ext cx="1371600" cy="358775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97641" name="Picture 2" descr="\\.PSF\Data_gekco\Projects\NCN\AnnualReview2010\Directors_overview\SupplementalMaterial\intel-logo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73450" y="52578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42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58850" y="1457325"/>
            <a:ext cx="1381125" cy="1828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7643" name="Picture 3" descr="\\.PSF\Data_gekco\Projects\NCN\AnnualReview2010\Directors_overview\SupplementalMaterial\cis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59050" y="1457325"/>
            <a:ext cx="1403350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44" name="Picture 104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9613" y="5657850"/>
            <a:ext cx="766762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45" name="Picture 10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52575" y="4733925"/>
            <a:ext cx="2667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46" name="Picture 103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52575" y="5248275"/>
            <a:ext cx="1828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47" name="Picture 103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05200" y="5715000"/>
            <a:ext cx="939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13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2: Commitment to Dissemination</a:t>
            </a:r>
          </a:p>
        </p:txBody>
      </p:sp>
      <p:sp>
        <p:nvSpPr>
          <p:cNvPr id="199683" name="Rectangle 2"/>
          <p:cNvSpPr txBox="1">
            <a:spLocks noChangeArrowheads="1"/>
          </p:cNvSpPr>
          <p:nvPr/>
        </p:nvSpPr>
        <p:spPr bwMode="auto">
          <a:xfrm>
            <a:off x="685800" y="685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latin typeface="Trebuchet MS" pitchFamily="34" charset="0"/>
              </a:rPr>
              <a:t>“faculty that want to give it away”</a:t>
            </a:r>
          </a:p>
        </p:txBody>
      </p:sp>
      <p:sp>
        <p:nvSpPr>
          <p:cNvPr id="199684" name="Rectangle 2"/>
          <p:cNvSpPr txBox="1">
            <a:spLocks noChangeArrowheads="1"/>
          </p:cNvSpPr>
          <p:nvPr/>
        </p:nvSpPr>
        <p:spPr bwMode="auto">
          <a:xfrm>
            <a:off x="1485900" y="3657600"/>
            <a:ext cx="2667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latin typeface="Trebuchet MS" pitchFamily="34" charset="0"/>
              </a:rPr>
              <a:t>+ 6 site leads</a:t>
            </a:r>
          </a:p>
        </p:txBody>
      </p:sp>
      <p:grpSp>
        <p:nvGrpSpPr>
          <p:cNvPr id="199685" name="Group 36"/>
          <p:cNvGrpSpPr>
            <a:grpSpLocks/>
          </p:cNvGrpSpPr>
          <p:nvPr/>
        </p:nvGrpSpPr>
        <p:grpSpPr bwMode="auto">
          <a:xfrm>
            <a:off x="636588" y="2209800"/>
            <a:ext cx="4365625" cy="1387475"/>
            <a:chOff x="265" y="1296"/>
            <a:chExt cx="2750" cy="874"/>
          </a:xfrm>
        </p:grpSpPr>
        <p:pic>
          <p:nvPicPr>
            <p:cNvPr id="199693" name="Picture 25" descr="strachan_crop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0" y="1392"/>
              <a:ext cx="514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9694" name="Picture 21" descr="seideman_crop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5" y="1517"/>
              <a:ext cx="515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9695" name="Picture 27" descr="ravaioli_photo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32" y="1440"/>
              <a:ext cx="509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9696" name="Picture 15" descr="neaton_crop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00" y="1536"/>
              <a:ext cx="432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9697" name="Picture 4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64" y="1296"/>
              <a:ext cx="577" cy="63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99698" name="Picture 29" descr="lush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92" y="1440"/>
              <a:ext cx="42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9686" name="Rectangle 2"/>
          <p:cNvSpPr txBox="1">
            <a:spLocks noChangeArrowheads="1"/>
          </p:cNvSpPr>
          <p:nvPr/>
        </p:nvSpPr>
        <p:spPr bwMode="auto">
          <a:xfrm>
            <a:off x="1181100" y="440055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latin typeface="Trebuchet MS" pitchFamily="34" charset="0"/>
              </a:rPr>
              <a:t>106 grad students</a:t>
            </a:r>
          </a:p>
        </p:txBody>
      </p:sp>
      <p:pic>
        <p:nvPicPr>
          <p:cNvPr id="199687" name="Picture 34" descr="Data:Data_gekco:Projects:NCN:AnnualReport2010:Figs:dsc_7274_red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4867275"/>
            <a:ext cx="44196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8" name="Picture 3" descr="\\.PSF\Data_gekco\Projects\NCN\AnnualReview2010\Directors_overview\SupplementalMaterial\ValleyofDeath_sketch3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77075" y="1371600"/>
            <a:ext cx="198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9689" name="Group 9"/>
          <p:cNvGrpSpPr>
            <a:grpSpLocks/>
          </p:cNvGrpSpPr>
          <p:nvPr/>
        </p:nvGrpSpPr>
        <p:grpSpPr bwMode="auto">
          <a:xfrm>
            <a:off x="5486400" y="3657600"/>
            <a:ext cx="1309688" cy="1447800"/>
            <a:chOff x="2971800" y="990600"/>
            <a:chExt cx="1930400" cy="2133600"/>
          </a:xfrm>
        </p:grpSpPr>
        <p:pic>
          <p:nvPicPr>
            <p:cNvPr id="199691" name="Picture 2" descr="\\.PSF\Data_gekco\Projects\NCN\AnnualReview2010\Directors_overview\SupplementalMaterial\ncnnew_nanohub_big_inverted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971800" y="990600"/>
              <a:ext cx="1930400" cy="151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9692" name="Picture 3" descr="\\.PSF\Data_gekco\Projects\NCN\AnnualReview2010\Directors_overview\SupplementalMaterial\ncnnew_nanohub_big_inverted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048000" y="2514600"/>
              <a:ext cx="18288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9690" name="Text Box 35"/>
          <p:cNvSpPr txBox="1">
            <a:spLocks noChangeArrowheads="1"/>
          </p:cNvSpPr>
          <p:nvPr/>
        </p:nvSpPr>
        <p:spPr bwMode="auto">
          <a:xfrm>
            <a:off x="2009775" y="1676400"/>
            <a:ext cx="161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latin typeface="Trebuchet MS" pitchFamily="34" charset="0"/>
              </a:rPr>
              <a:t>46 faculty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\\.PSF\Data_gekco\Projects\NCN\AnnualReview2010\Directors_overview\SupplementalMaterial\globe_west_2048_crop.png"/>
          <p:cNvPicPr>
            <a:picLocks noChangeAspect="1" noChangeArrowheads="1"/>
          </p:cNvPicPr>
          <p:nvPr/>
        </p:nvPicPr>
        <p:blipFill>
          <a:blip r:embed="rId3" cstate="print"/>
          <a:srcRect t="9091" r="87831" b="22727"/>
          <a:stretch>
            <a:fillRect/>
          </a:stretch>
        </p:blipFill>
        <p:spPr bwMode="auto">
          <a:xfrm>
            <a:off x="7919291" y="0"/>
            <a:ext cx="1224709" cy="6858000"/>
          </a:xfrm>
          <a:prstGeom prst="rect">
            <a:avLst/>
          </a:prstGeom>
          <a:noFill/>
        </p:spPr>
      </p:pic>
      <p:pic>
        <p:nvPicPr>
          <p:cNvPr id="219157" name="Picture 3" descr="\\.PSF\Data_gekco\Projects\NCN\AnnualReview2010\Directors_overview\SupplementalMaterial\ValleyofDeath_sketch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295400"/>
            <a:ext cx="68659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59" name="Rectangle 9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9160" name="Rectangle 2"/>
          <p:cNvSpPr>
            <a:spLocks noChangeArrowheads="1"/>
          </p:cNvSpPr>
          <p:nvPr/>
        </p:nvSpPr>
        <p:spPr bwMode="auto">
          <a:xfrm>
            <a:off x="0" y="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400" b="1" dirty="0">
                <a:latin typeface="Trebuchet MS" pitchFamily="34" charset="0"/>
              </a:rPr>
              <a:t>3: Technology for Dissemination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.PSF\Data_gekco\Projects\NCN\AnnualReview2010\Directors_overview\SupplementalMaterial\globe_west_2048_crop.png"/>
          <p:cNvPicPr>
            <a:picLocks noChangeAspect="1" noChangeArrowheads="1"/>
          </p:cNvPicPr>
          <p:nvPr/>
        </p:nvPicPr>
        <p:blipFill>
          <a:blip r:embed="rId2" cstate="print"/>
          <a:srcRect t="9091" r="87831" b="22727"/>
          <a:stretch>
            <a:fillRect/>
          </a:stretch>
        </p:blipFill>
        <p:spPr bwMode="auto">
          <a:xfrm>
            <a:off x="7919291" y="0"/>
            <a:ext cx="1224709" cy="6858000"/>
          </a:xfrm>
          <a:prstGeom prst="rect">
            <a:avLst/>
          </a:prstGeom>
          <a:noFill/>
        </p:spPr>
      </p:pic>
      <p:pic>
        <p:nvPicPr>
          <p:cNvPr id="2051" name="Picture 3" descr="\\.PSF\Data_gekco\Projects\NCN\AnnualReview2010\Directors_overview\SupplementalMaterial\mercury_crop.png"/>
          <p:cNvPicPr>
            <a:picLocks noChangeAspect="1" noChangeArrowheads="1"/>
          </p:cNvPicPr>
          <p:nvPr/>
        </p:nvPicPr>
        <p:blipFill>
          <a:blip r:embed="rId3" cstate="print"/>
          <a:srcRect t="36994"/>
          <a:stretch>
            <a:fillRect/>
          </a:stretch>
        </p:blipFill>
        <p:spPr bwMode="auto">
          <a:xfrm>
            <a:off x="2257425" y="0"/>
            <a:ext cx="3228975" cy="2076451"/>
          </a:xfrm>
          <a:prstGeom prst="rect">
            <a:avLst/>
          </a:prstGeom>
          <a:noFill/>
        </p:spPr>
      </p:pic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3352800" y="1046163"/>
            <a:ext cx="2432050" cy="2347912"/>
            <a:chOff x="1758845" y="1046508"/>
            <a:chExt cx="2432630" cy="2347373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758845" y="2190832"/>
              <a:ext cx="2432630" cy="1203049"/>
            </a:xfrm>
            <a:prstGeom prst="rect">
              <a:avLst/>
            </a:prstGeom>
            <a:solidFill>
              <a:srgbClr val="47EA24"/>
            </a:solidFill>
            <a:ln w="9525">
              <a:solidFill>
                <a:srgbClr val="588DA5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Calibri" pitchFamily="68" charset="0"/>
                <a:ea typeface="ＭＳ Ｐゴシック" pitchFamily="68" charset="-128"/>
              </a:endParaRP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1904929" y="2268602"/>
              <a:ext cx="928909" cy="380913"/>
            </a:xfrm>
            <a:prstGeom prst="rect">
              <a:avLst/>
            </a:prstGeom>
            <a:solidFill>
              <a:srgbClr val="BCEA3F"/>
            </a:solidFill>
            <a:ln w="9525">
              <a:solidFill>
                <a:srgbClr val="FDC960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Courses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2495621" y="1046508"/>
              <a:ext cx="1016242" cy="660248"/>
            </a:xfrm>
            <a:prstGeom prst="rect">
              <a:avLst/>
            </a:prstGeom>
            <a:solidFill>
              <a:srgbClr val="00E400"/>
            </a:solidFill>
            <a:ln w="9525">
              <a:solidFill>
                <a:srgbClr val="588DA5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Local</a:t>
              </a:r>
              <a:b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</a:br>
              <a: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Students</a:t>
              </a:r>
            </a:p>
          </p:txBody>
        </p:sp>
        <p:cxnSp>
          <p:nvCxnSpPr>
            <p:cNvPr id="60" name="Straight Arrow Connector 59"/>
            <p:cNvCxnSpPr>
              <a:cxnSpLocks noChangeShapeType="1"/>
            </p:cNvCxnSpPr>
            <p:nvPr/>
          </p:nvCxnSpPr>
          <p:spPr bwMode="auto">
            <a:xfrm rot="16200000" flipV="1">
              <a:off x="2438600" y="1981330"/>
              <a:ext cx="609461" cy="2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479802" y="2698750"/>
            <a:ext cx="2178050" cy="604838"/>
          </a:xfrm>
          <a:prstGeom prst="rect">
            <a:avLst/>
          </a:prstGeom>
          <a:solidFill>
            <a:srgbClr val="95EA24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344865" y="4343400"/>
            <a:ext cx="2420937" cy="995363"/>
          </a:xfrm>
          <a:prstGeom prst="rect">
            <a:avLst/>
          </a:prstGeom>
          <a:solidFill>
            <a:srgbClr val="FFD5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344865" y="5619750"/>
            <a:ext cx="2420937" cy="1136650"/>
          </a:xfrm>
          <a:prstGeom prst="rect">
            <a:avLst/>
          </a:prstGeom>
          <a:solidFill>
            <a:srgbClr val="FF1B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08365" y="6259513"/>
            <a:ext cx="1366837" cy="369332"/>
          </a:xfrm>
          <a:prstGeom prst="rect">
            <a:avLst/>
          </a:prstGeom>
          <a:solidFill>
            <a:srgbClr val="FF8B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Experiments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51402" y="6265863"/>
            <a:ext cx="842963" cy="381000"/>
          </a:xfrm>
          <a:prstGeom prst="rect">
            <a:avLst/>
          </a:prstGeom>
          <a:solidFill>
            <a:srgbClr val="FF8B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Theory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03602" y="5754688"/>
            <a:ext cx="2286000" cy="369332"/>
          </a:xfrm>
          <a:prstGeom prst="rect">
            <a:avLst/>
          </a:prstGeom>
          <a:solidFill>
            <a:srgbClr val="FF8B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Mod &amp; Simulation</a:t>
            </a:r>
            <a:endParaRPr lang="en-US" dirty="0">
              <a:solidFill>
                <a:srgbClr val="000000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51402" y="4648200"/>
            <a:ext cx="630237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Data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03602" y="4419600"/>
            <a:ext cx="1136650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Sim. Tools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03602" y="4879975"/>
            <a:ext cx="1319212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Instruments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37015" y="3649663"/>
            <a:ext cx="1042987" cy="381000"/>
          </a:xfrm>
          <a:prstGeom prst="rect">
            <a:avLst/>
          </a:prstGeom>
          <a:solidFill>
            <a:srgbClr val="BCEA3F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Seminar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44964" y="2824163"/>
            <a:ext cx="1419225" cy="381000"/>
          </a:xfrm>
          <a:prstGeom prst="rect">
            <a:avLst/>
          </a:prstGeom>
          <a:solidFill>
            <a:srgbClr val="BCEA3F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Publication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93917" y="5807075"/>
            <a:ext cx="1041400" cy="660400"/>
          </a:xfrm>
          <a:prstGeom prst="rect">
            <a:avLst/>
          </a:prstGeom>
          <a:gradFill rotWithShape="1">
            <a:gsLst>
              <a:gs pos="0">
                <a:srgbClr val="E9F4FB"/>
              </a:gs>
              <a:gs pos="64999">
                <a:srgbClr val="C8E2F2"/>
              </a:gs>
              <a:gs pos="100000">
                <a:srgbClr val="B0D7EE"/>
              </a:gs>
            </a:gsLst>
            <a:lin ang="5400000" scaled="1"/>
          </a:gra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Research</a:t>
            </a:r>
            <a:b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</a:b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Team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71717" y="4935538"/>
            <a:ext cx="687387" cy="381000"/>
          </a:xfrm>
          <a:prstGeom prst="rect">
            <a:avLst/>
          </a:prstGeom>
          <a:gradFill rotWithShape="1">
            <a:gsLst>
              <a:gs pos="0">
                <a:srgbClr val="E9F4FB"/>
              </a:gs>
              <a:gs pos="64999">
                <a:srgbClr val="C8E2F2"/>
              </a:gs>
              <a:gs pos="100000">
                <a:srgbClr val="B0D7EE"/>
              </a:gs>
            </a:gsLst>
            <a:lin ang="5400000" scaled="1"/>
          </a:gra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Tools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63742" y="4459288"/>
            <a:ext cx="1303337" cy="381000"/>
          </a:xfrm>
          <a:prstGeom prst="rect">
            <a:avLst/>
          </a:prstGeom>
          <a:gradFill rotWithShape="1">
            <a:gsLst>
              <a:gs pos="0">
                <a:srgbClr val="E9F4FB"/>
              </a:gs>
              <a:gs pos="64999">
                <a:srgbClr val="C8E2F2"/>
              </a:gs>
              <a:gs pos="100000">
                <a:srgbClr val="B0D7EE"/>
              </a:gs>
            </a:gsLst>
            <a:lin ang="5400000" scaled="1"/>
          </a:gra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Information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001842" y="2611438"/>
            <a:ext cx="1227137" cy="381000"/>
          </a:xfrm>
          <a:prstGeom prst="rect">
            <a:avLst/>
          </a:prstGeom>
          <a:gradFill rotWithShape="1">
            <a:gsLst>
              <a:gs pos="0">
                <a:srgbClr val="E9F4FB"/>
              </a:gs>
              <a:gs pos="64999">
                <a:srgbClr val="C8E2F2"/>
              </a:gs>
              <a:gs pos="100000">
                <a:srgbClr val="B0D7EE"/>
              </a:gs>
            </a:gsLst>
            <a:lin ang="5400000" scaled="1"/>
          </a:gra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Knowledge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602039" y="2841625"/>
            <a:ext cx="368300" cy="381000"/>
          </a:xfrm>
          <a:prstGeom prst="rect">
            <a:avLst/>
          </a:prstGeom>
          <a:solidFill>
            <a:srgbClr val="BCEA3F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IP</a:t>
            </a:r>
          </a:p>
        </p:txBody>
      </p:sp>
      <p:cxnSp>
        <p:nvCxnSpPr>
          <p:cNvPr id="31" name="Straight Connector 30"/>
          <p:cNvCxnSpPr>
            <a:cxnSpLocks noChangeShapeType="1"/>
            <a:stCxn id="27" idx="0"/>
            <a:endCxn id="28" idx="2"/>
          </p:cNvCxnSpPr>
          <p:nvPr/>
        </p:nvCxnSpPr>
        <p:spPr bwMode="auto">
          <a:xfrm rot="5400000" flipH="1" flipV="1">
            <a:off x="4414841" y="5479257"/>
            <a:ext cx="280987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triangle" w="lg" len="med"/>
            <a:tailEnd type="triangle" w="lg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0" name="Straight Arrow Connector 49"/>
          <p:cNvCxnSpPr>
            <a:cxnSpLocks noChangeShapeType="1"/>
            <a:stCxn id="10" idx="0"/>
          </p:cNvCxnSpPr>
          <p:nvPr/>
        </p:nvCxnSpPr>
        <p:spPr bwMode="auto">
          <a:xfrm rot="16200000" flipV="1">
            <a:off x="4426350" y="3517503"/>
            <a:ext cx="255588" cy="8731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3" name="Straight Arrow Connector 52"/>
          <p:cNvCxnSpPr>
            <a:cxnSpLocks noChangeShapeType="1"/>
            <a:stCxn id="28" idx="0"/>
            <a:endCxn id="10" idx="2"/>
          </p:cNvCxnSpPr>
          <p:nvPr/>
        </p:nvCxnSpPr>
        <p:spPr bwMode="auto">
          <a:xfrm rot="5400000" flipH="1" flipV="1">
            <a:off x="4400553" y="4185445"/>
            <a:ext cx="312737" cy="3175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2020892" y="1050925"/>
            <a:ext cx="2025019" cy="1616075"/>
            <a:chOff x="236424" y="1051440"/>
            <a:chExt cx="2025007" cy="1616242"/>
          </a:xfrm>
        </p:grpSpPr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236424" y="1145113"/>
              <a:ext cx="1236654" cy="369370"/>
            </a:xfrm>
            <a:prstGeom prst="rect">
              <a:avLst/>
            </a:prstGeom>
            <a:gradFill rotWithShape="1">
              <a:gsLst>
                <a:gs pos="0">
                  <a:srgbClr val="E9F4FB"/>
                </a:gs>
                <a:gs pos="64999">
                  <a:srgbClr val="C8E2F2"/>
                </a:gs>
                <a:gs pos="100000">
                  <a:srgbClr val="B0D7EE"/>
                </a:gs>
              </a:gsLst>
              <a:lin ang="5400000" scaled="1"/>
            </a:gradFill>
            <a:ln w="9525">
              <a:solidFill>
                <a:srgbClr val="588DA5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Customers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1523879" y="1051440"/>
              <a:ext cx="737552" cy="646398"/>
            </a:xfrm>
            <a:prstGeom prst="rect">
              <a:avLst/>
            </a:prstGeom>
            <a:solidFill>
              <a:srgbClr val="00E400"/>
            </a:solidFill>
            <a:ln w="9525">
              <a:solidFill>
                <a:srgbClr val="588DA5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Peers </a:t>
              </a:r>
              <a:br>
                <a:rPr lang="en-US" dirty="0" smtClean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</a:br>
              <a:r>
                <a:rPr lang="en-US" dirty="0" smtClean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 </a:t>
              </a:r>
              <a:endPara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endParaRPr>
            </a:p>
          </p:txBody>
        </p:sp>
        <p:cxnSp>
          <p:nvCxnSpPr>
            <p:cNvPr id="56" name="Straight Arrow Connector 55"/>
            <p:cNvCxnSpPr>
              <a:cxnSpLocks noChangeShapeType="1"/>
            </p:cNvCxnSpPr>
            <p:nvPr/>
          </p:nvCxnSpPr>
          <p:spPr bwMode="auto">
            <a:xfrm rot="5400000" flipH="1" flipV="1">
              <a:off x="1677022" y="2210435"/>
              <a:ext cx="913701" cy="794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16" name="Group 89"/>
          <p:cNvGrpSpPr>
            <a:grpSpLocks/>
          </p:cNvGrpSpPr>
          <p:nvPr/>
        </p:nvGrpSpPr>
        <p:grpSpPr bwMode="auto">
          <a:xfrm>
            <a:off x="4370384" y="1049548"/>
            <a:ext cx="1801816" cy="1600200"/>
            <a:chOff x="2779715" y="1049596"/>
            <a:chExt cx="1801554" cy="1600025"/>
          </a:xfrm>
        </p:grpSpPr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2967015" y="2268663"/>
              <a:ext cx="1147595" cy="380958"/>
            </a:xfrm>
            <a:prstGeom prst="rect">
              <a:avLst/>
            </a:prstGeom>
            <a:solidFill>
              <a:srgbClr val="BCEA3F"/>
            </a:solidFill>
            <a:ln w="9525">
              <a:solidFill>
                <a:srgbClr val="FDC960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Textbooks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3565418" y="1049596"/>
              <a:ext cx="1015851" cy="660328"/>
            </a:xfrm>
            <a:prstGeom prst="rect">
              <a:avLst/>
            </a:prstGeom>
            <a:solidFill>
              <a:srgbClr val="00C764"/>
            </a:solidFill>
            <a:ln w="9525">
              <a:solidFill>
                <a:srgbClr val="588DA5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Remote</a:t>
              </a:r>
              <a:b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</a:br>
              <a: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Students</a:t>
              </a:r>
            </a:p>
          </p:txBody>
        </p:sp>
        <p:cxnSp>
          <p:nvCxnSpPr>
            <p:cNvPr id="63" name="Straight Arrow Connector 62"/>
            <p:cNvCxnSpPr>
              <a:cxnSpLocks noChangeShapeType="1"/>
              <a:stCxn id="17" idx="3"/>
              <a:endCxn id="18" idx="1"/>
            </p:cNvCxnSpPr>
            <p:nvPr/>
          </p:nvCxnSpPr>
          <p:spPr bwMode="auto">
            <a:xfrm>
              <a:off x="2779715" y="2458932"/>
              <a:ext cx="187301" cy="210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0" name="Straight Arrow Connector 69"/>
            <p:cNvCxnSpPr>
              <a:cxnSpLocks noChangeShapeType="1"/>
            </p:cNvCxnSpPr>
            <p:nvPr/>
          </p:nvCxnSpPr>
          <p:spPr bwMode="auto">
            <a:xfrm rot="5400000" flipH="1" flipV="1">
              <a:off x="3736829" y="1981146"/>
              <a:ext cx="609534" cy="3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23" name="Group 91"/>
          <p:cNvGrpSpPr>
            <a:grpSpLocks/>
          </p:cNvGrpSpPr>
          <p:nvPr/>
        </p:nvGrpSpPr>
        <p:grpSpPr bwMode="auto">
          <a:xfrm>
            <a:off x="5867400" y="2765425"/>
            <a:ext cx="3035301" cy="381000"/>
            <a:chOff x="5868060" y="2765112"/>
            <a:chExt cx="3035329" cy="382068"/>
          </a:xfrm>
        </p:grpSpPr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7468276" y="2765112"/>
              <a:ext cx="1435113" cy="382068"/>
            </a:xfrm>
            <a:prstGeom prst="rect">
              <a:avLst/>
            </a:prstGeom>
            <a:solidFill>
              <a:srgbClr val="BCEA3F"/>
            </a:solidFill>
            <a:ln w="9525">
              <a:solidFill>
                <a:srgbClr val="FDC960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Web Content</a:t>
              </a:r>
            </a:p>
          </p:txBody>
        </p:sp>
        <p:cxnSp>
          <p:nvCxnSpPr>
            <p:cNvPr id="67" name="Straight Arrow Connector 66"/>
            <p:cNvCxnSpPr>
              <a:cxnSpLocks noChangeShapeType="1"/>
              <a:endCxn id="24" idx="1"/>
            </p:cNvCxnSpPr>
            <p:nvPr/>
          </p:nvCxnSpPr>
          <p:spPr bwMode="auto">
            <a:xfrm flipV="1">
              <a:off x="5868060" y="2956146"/>
              <a:ext cx="1600215" cy="11939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prstDash val="sysDash"/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6019800" y="4341674"/>
            <a:ext cx="3124200" cy="1754326"/>
          </a:xfrm>
          <a:prstGeom prst="rect">
            <a:avLst/>
          </a:prstGeom>
          <a:solidFill>
            <a:schemeClr val="bg1">
              <a:alpha val="72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/>
            <a:r>
              <a:rPr lang="en-US" dirty="0"/>
              <a:t>Problems: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dirty="0" smtClean="0"/>
              <a:t>                LONG stove pipe</a:t>
            </a:r>
            <a:endParaRPr lang="en-US" dirty="0"/>
          </a:p>
          <a:p>
            <a:pPr marL="117475" indent="-117475">
              <a:buFont typeface="Arial" pitchFamily="34" charset="0"/>
              <a:buChar char="•"/>
            </a:pPr>
            <a:r>
              <a:rPr lang="en-US" dirty="0"/>
              <a:t>Web </a:t>
            </a:r>
            <a:r>
              <a:rPr lang="en-US" dirty="0" smtClean="0"/>
              <a:t>content: afterthought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usually </a:t>
            </a:r>
            <a:r>
              <a:rPr lang="en-US" dirty="0"/>
              <a:t>stale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dirty="0" smtClean="0"/>
              <a:t>Data shared by email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dirty="0" smtClean="0"/>
              <a:t>Tools spread by hiring</a:t>
            </a:r>
            <a:endParaRPr lang="en-US" b="1" dirty="0"/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1905000" y="4168775"/>
            <a:ext cx="4038600" cy="2689225"/>
          </a:xfrm>
          <a:prstGeom prst="rect">
            <a:avLst/>
          </a:prstGeom>
          <a:noFill/>
          <a:ln w="76200">
            <a:solidFill>
              <a:srgbClr val="FF1B00"/>
            </a:solidFill>
            <a:prstDash val="sys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7218" name="Rectangle 50"/>
          <p:cNvSpPr>
            <a:spLocks noChangeArrowheads="1"/>
          </p:cNvSpPr>
          <p:nvPr/>
        </p:nvSpPr>
        <p:spPr bwMode="auto">
          <a:xfrm>
            <a:off x="6175976" y="46063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REALLY</a:t>
            </a:r>
          </a:p>
        </p:txBody>
      </p:sp>
      <p:sp>
        <p:nvSpPr>
          <p:cNvPr id="7170" name="Rectangle 93"/>
          <p:cNvSpPr>
            <a:spLocks noChangeArrowheads="1"/>
          </p:cNvSpPr>
          <p:nvPr/>
        </p:nvSpPr>
        <p:spPr bwMode="auto">
          <a:xfrm>
            <a:off x="7391400" y="2597150"/>
            <a:ext cx="1600200" cy="679450"/>
          </a:xfrm>
          <a:prstGeom prst="rect">
            <a:avLst/>
          </a:prstGeom>
          <a:noFill/>
          <a:ln w="76200">
            <a:solidFill>
              <a:srgbClr val="FF1B00"/>
            </a:solidFill>
            <a:prstDash val="sys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210994" name="Rectangle 50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Typical Dissemination Paths</a:t>
            </a:r>
          </a:p>
        </p:txBody>
      </p:sp>
      <p:cxnSp>
        <p:nvCxnSpPr>
          <p:cNvPr id="51" name="Straight Arrow Connector 50"/>
          <p:cNvCxnSpPr>
            <a:cxnSpLocks noChangeShapeType="1"/>
          </p:cNvCxnSpPr>
          <p:nvPr/>
        </p:nvCxnSpPr>
        <p:spPr bwMode="auto">
          <a:xfrm>
            <a:off x="6324600" y="5346474"/>
            <a:ext cx="304800" cy="1588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 animBg="1"/>
      <p:bldP spid="11" grpId="0" animBg="1"/>
      <p:bldP spid="15" grpId="0" animBg="1"/>
      <p:bldP spid="26" grpId="0" animBg="1"/>
      <p:bldP spid="86" grpId="0" uiExpand="1" build="allAtOnce" animBg="1"/>
      <p:bldP spid="94" grpId="0" uiExpand="1" animBg="1"/>
      <p:bldP spid="94" grpId="1" animBg="1"/>
      <p:bldP spid="7218" grpId="0" uiExpand="1"/>
      <p:bldP spid="7170" grpId="0" animBg="1"/>
      <p:bldP spid="717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 descr="\\.PSF\Data_gekco\Projects\NCN\AnnualReview2010\Directors_overview\SupplementalMaterial\globe_west_2048_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9291" y="-914400"/>
            <a:ext cx="10063909" cy="10058400"/>
          </a:xfrm>
          <a:prstGeom prst="rect">
            <a:avLst/>
          </a:prstGeom>
          <a:noFill/>
        </p:spPr>
      </p:pic>
      <p:pic>
        <p:nvPicPr>
          <p:cNvPr id="2051" name="Picture 3" descr="\\.PSF\Data_gekco\Projects\NCN\AnnualReview2010\Directors_overview\SupplementalMaterial\mercury_cr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7425" y="-1219200"/>
            <a:ext cx="3228975" cy="3295651"/>
          </a:xfrm>
          <a:prstGeom prst="rect">
            <a:avLst/>
          </a:prstGeom>
          <a:noFill/>
        </p:spPr>
      </p:pic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352800" y="2190750"/>
            <a:ext cx="2432050" cy="1203325"/>
          </a:xfrm>
          <a:prstGeom prst="rect">
            <a:avLst/>
          </a:prstGeom>
          <a:solidFill>
            <a:srgbClr val="47EA24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8849" y="2268538"/>
            <a:ext cx="928688" cy="381000"/>
          </a:xfrm>
          <a:prstGeom prst="rect">
            <a:avLst/>
          </a:prstGeom>
          <a:solidFill>
            <a:srgbClr val="BCEA3F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Courses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089400" y="1046163"/>
            <a:ext cx="1016000" cy="660400"/>
          </a:xfrm>
          <a:prstGeom prst="rect">
            <a:avLst/>
          </a:prstGeom>
          <a:solidFill>
            <a:srgbClr val="00E4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Local</a:t>
            </a:r>
            <a:b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</a:b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Students</a:t>
            </a:r>
          </a:p>
        </p:txBody>
      </p:sp>
      <p:cxnSp>
        <p:nvCxnSpPr>
          <p:cNvPr id="60" name="Straight Arrow Connector 59"/>
          <p:cNvCxnSpPr>
            <a:cxnSpLocks noChangeShapeType="1"/>
          </p:cNvCxnSpPr>
          <p:nvPr/>
        </p:nvCxnSpPr>
        <p:spPr bwMode="auto">
          <a:xfrm rot="16200000" flipV="1">
            <a:off x="4032250" y="1981200"/>
            <a:ext cx="609601" cy="2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479802" y="2698750"/>
            <a:ext cx="2178050" cy="604838"/>
          </a:xfrm>
          <a:prstGeom prst="rect">
            <a:avLst/>
          </a:prstGeom>
          <a:solidFill>
            <a:srgbClr val="95EA24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344865" y="4343400"/>
            <a:ext cx="2420937" cy="995363"/>
          </a:xfrm>
          <a:prstGeom prst="rect">
            <a:avLst/>
          </a:prstGeom>
          <a:solidFill>
            <a:srgbClr val="FFD5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344865" y="5619750"/>
            <a:ext cx="2420937" cy="1136650"/>
          </a:xfrm>
          <a:prstGeom prst="rect">
            <a:avLst/>
          </a:prstGeom>
          <a:solidFill>
            <a:srgbClr val="FF1B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08365" y="6259513"/>
            <a:ext cx="1366837" cy="369332"/>
          </a:xfrm>
          <a:prstGeom prst="rect">
            <a:avLst/>
          </a:prstGeom>
          <a:solidFill>
            <a:srgbClr val="FF8B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Experiments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51402" y="6265863"/>
            <a:ext cx="842963" cy="381000"/>
          </a:xfrm>
          <a:prstGeom prst="rect">
            <a:avLst/>
          </a:prstGeom>
          <a:solidFill>
            <a:srgbClr val="FF8B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Theory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03602" y="5754688"/>
            <a:ext cx="2286000" cy="369332"/>
          </a:xfrm>
          <a:prstGeom prst="rect">
            <a:avLst/>
          </a:prstGeom>
          <a:solidFill>
            <a:srgbClr val="FF8B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Mod &amp; Simulation</a:t>
            </a:r>
            <a:endParaRPr lang="en-US" dirty="0">
              <a:solidFill>
                <a:srgbClr val="000000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51402" y="4648200"/>
            <a:ext cx="630237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Data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03602" y="4419600"/>
            <a:ext cx="1136650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Sim. Tools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03602" y="4879975"/>
            <a:ext cx="1319212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Instruments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37015" y="3649663"/>
            <a:ext cx="1042987" cy="381000"/>
          </a:xfrm>
          <a:prstGeom prst="rect">
            <a:avLst/>
          </a:prstGeom>
          <a:solidFill>
            <a:srgbClr val="BCEA3F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Seminar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44964" y="2824163"/>
            <a:ext cx="1419225" cy="381000"/>
          </a:xfrm>
          <a:prstGeom prst="rect">
            <a:avLst/>
          </a:prstGeom>
          <a:solidFill>
            <a:srgbClr val="BCEA3F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Publication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93917" y="5807075"/>
            <a:ext cx="1041400" cy="660400"/>
          </a:xfrm>
          <a:prstGeom prst="rect">
            <a:avLst/>
          </a:prstGeom>
          <a:gradFill rotWithShape="1">
            <a:gsLst>
              <a:gs pos="0">
                <a:srgbClr val="E9F4FB"/>
              </a:gs>
              <a:gs pos="64999">
                <a:srgbClr val="C8E2F2"/>
              </a:gs>
              <a:gs pos="100000">
                <a:srgbClr val="B0D7EE"/>
              </a:gs>
            </a:gsLst>
            <a:lin ang="5400000" scaled="1"/>
          </a:gra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Research</a:t>
            </a:r>
            <a:b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</a:b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Team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71717" y="4935538"/>
            <a:ext cx="687387" cy="381000"/>
          </a:xfrm>
          <a:prstGeom prst="rect">
            <a:avLst/>
          </a:prstGeom>
          <a:gradFill rotWithShape="1">
            <a:gsLst>
              <a:gs pos="0">
                <a:srgbClr val="E9F4FB"/>
              </a:gs>
              <a:gs pos="64999">
                <a:srgbClr val="C8E2F2"/>
              </a:gs>
              <a:gs pos="100000">
                <a:srgbClr val="B0D7EE"/>
              </a:gs>
            </a:gsLst>
            <a:lin ang="5400000" scaled="1"/>
          </a:gra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Tools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63742" y="4459288"/>
            <a:ext cx="1303337" cy="381000"/>
          </a:xfrm>
          <a:prstGeom prst="rect">
            <a:avLst/>
          </a:prstGeom>
          <a:gradFill rotWithShape="1">
            <a:gsLst>
              <a:gs pos="0">
                <a:srgbClr val="E9F4FB"/>
              </a:gs>
              <a:gs pos="64999">
                <a:srgbClr val="C8E2F2"/>
              </a:gs>
              <a:gs pos="100000">
                <a:srgbClr val="B0D7EE"/>
              </a:gs>
            </a:gsLst>
            <a:lin ang="5400000" scaled="1"/>
          </a:gra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Information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001842" y="2611438"/>
            <a:ext cx="1227137" cy="381000"/>
          </a:xfrm>
          <a:prstGeom prst="rect">
            <a:avLst/>
          </a:prstGeom>
          <a:gradFill rotWithShape="1">
            <a:gsLst>
              <a:gs pos="0">
                <a:srgbClr val="E9F4FB"/>
              </a:gs>
              <a:gs pos="64999">
                <a:srgbClr val="C8E2F2"/>
              </a:gs>
              <a:gs pos="100000">
                <a:srgbClr val="B0D7EE"/>
              </a:gs>
            </a:gsLst>
            <a:lin ang="5400000" scaled="1"/>
          </a:gra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Knowledge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602039" y="2841625"/>
            <a:ext cx="368300" cy="381000"/>
          </a:xfrm>
          <a:prstGeom prst="rect">
            <a:avLst/>
          </a:prstGeom>
          <a:solidFill>
            <a:srgbClr val="BCEA3F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IP</a:t>
            </a:r>
          </a:p>
        </p:txBody>
      </p:sp>
      <p:cxnSp>
        <p:nvCxnSpPr>
          <p:cNvPr id="31" name="Straight Connector 30"/>
          <p:cNvCxnSpPr>
            <a:cxnSpLocks noChangeShapeType="1"/>
            <a:stCxn id="27" idx="0"/>
            <a:endCxn id="28" idx="2"/>
          </p:cNvCxnSpPr>
          <p:nvPr/>
        </p:nvCxnSpPr>
        <p:spPr bwMode="auto">
          <a:xfrm rot="5400000" flipH="1" flipV="1">
            <a:off x="4414841" y="5479257"/>
            <a:ext cx="280987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triangle" w="lg" len="med"/>
            <a:tailEnd type="triangle" w="lg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0" name="Straight Arrow Connector 49"/>
          <p:cNvCxnSpPr>
            <a:cxnSpLocks noChangeShapeType="1"/>
            <a:stCxn id="10" idx="0"/>
          </p:cNvCxnSpPr>
          <p:nvPr/>
        </p:nvCxnSpPr>
        <p:spPr bwMode="auto">
          <a:xfrm rot="16200000" flipV="1">
            <a:off x="4426350" y="3517503"/>
            <a:ext cx="255588" cy="8731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3" name="Straight Arrow Connector 52"/>
          <p:cNvCxnSpPr>
            <a:cxnSpLocks noChangeShapeType="1"/>
            <a:stCxn id="28" idx="0"/>
            <a:endCxn id="10" idx="2"/>
          </p:cNvCxnSpPr>
          <p:nvPr/>
        </p:nvCxnSpPr>
        <p:spPr bwMode="auto">
          <a:xfrm rot="5400000" flipH="1" flipV="1">
            <a:off x="4400553" y="4185445"/>
            <a:ext cx="312737" cy="3175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020892" y="1144588"/>
            <a:ext cx="1236661" cy="369332"/>
          </a:xfrm>
          <a:prstGeom prst="rect">
            <a:avLst/>
          </a:prstGeom>
          <a:gradFill rotWithShape="1">
            <a:gsLst>
              <a:gs pos="0">
                <a:srgbClr val="E9F4FB"/>
              </a:gs>
              <a:gs pos="64999">
                <a:srgbClr val="C8E2F2"/>
              </a:gs>
              <a:gs pos="100000">
                <a:srgbClr val="B0D7EE"/>
              </a:gs>
            </a:gsLst>
            <a:lin ang="5400000" scaled="1"/>
          </a:gra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Customers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308355" y="1050925"/>
            <a:ext cx="737556" cy="646331"/>
          </a:xfrm>
          <a:prstGeom prst="rect">
            <a:avLst/>
          </a:prstGeom>
          <a:solidFill>
            <a:srgbClr val="00E400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Peers </a:t>
            </a:r>
            <a:br>
              <a:rPr lang="en-US" dirty="0" smtClean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</a:br>
            <a:r>
              <a:rPr lang="en-US" dirty="0" smtClean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 </a:t>
            </a:r>
            <a:endParaRPr lang="en-US" dirty="0">
              <a:solidFill>
                <a:srgbClr val="000000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cxnSp>
        <p:nvCxnSpPr>
          <p:cNvPr id="56" name="Straight Arrow Connector 55"/>
          <p:cNvCxnSpPr>
            <a:cxnSpLocks noChangeShapeType="1"/>
          </p:cNvCxnSpPr>
          <p:nvPr/>
        </p:nvCxnSpPr>
        <p:spPr bwMode="auto">
          <a:xfrm rot="5400000" flipH="1" flipV="1">
            <a:off x="3461548" y="2209800"/>
            <a:ext cx="913607" cy="794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57711" y="2268748"/>
            <a:ext cx="1147762" cy="381000"/>
          </a:xfrm>
          <a:prstGeom prst="rect">
            <a:avLst/>
          </a:prstGeom>
          <a:solidFill>
            <a:srgbClr val="BCEA3F"/>
          </a:solidFill>
          <a:ln w="9525">
            <a:solidFill>
              <a:srgbClr val="FDC96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Textbooks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56201" y="1049548"/>
            <a:ext cx="1015999" cy="660400"/>
          </a:xfrm>
          <a:prstGeom prst="rect">
            <a:avLst/>
          </a:prstGeom>
          <a:solidFill>
            <a:srgbClr val="00C764"/>
          </a:solidFill>
          <a:ln w="9525">
            <a:solidFill>
              <a:srgbClr val="588DA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Remote</a:t>
            </a:r>
            <a:b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</a:br>
            <a:r>
              <a:rPr lang="en-US" dirty="0">
                <a:solidFill>
                  <a:srgbClr val="000000"/>
                </a:solidFill>
                <a:latin typeface="Calibri" pitchFamily="68" charset="0"/>
                <a:ea typeface="ＭＳ Ｐゴシック" pitchFamily="68" charset="-128"/>
              </a:rPr>
              <a:t>Students</a:t>
            </a:r>
          </a:p>
        </p:txBody>
      </p:sp>
      <p:cxnSp>
        <p:nvCxnSpPr>
          <p:cNvPr id="63" name="Straight Arrow Connector 62"/>
          <p:cNvCxnSpPr>
            <a:cxnSpLocks noChangeShapeType="1"/>
            <a:stCxn id="17" idx="3"/>
            <a:endCxn id="18" idx="1"/>
          </p:cNvCxnSpPr>
          <p:nvPr/>
        </p:nvCxnSpPr>
        <p:spPr bwMode="auto">
          <a:xfrm>
            <a:off x="4370384" y="2459038"/>
            <a:ext cx="187328" cy="210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0" name="Straight Arrow Connector 69"/>
          <p:cNvCxnSpPr>
            <a:cxnSpLocks noChangeShapeType="1"/>
          </p:cNvCxnSpPr>
          <p:nvPr/>
        </p:nvCxnSpPr>
        <p:spPr bwMode="auto">
          <a:xfrm rot="5400000" flipH="1" flipV="1">
            <a:off x="5327648" y="1981200"/>
            <a:ext cx="609601" cy="3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5867400" y="2765425"/>
            <a:ext cx="3035301" cy="381000"/>
            <a:chOff x="5868060" y="2765112"/>
            <a:chExt cx="3035329" cy="382068"/>
          </a:xfrm>
        </p:grpSpPr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7468276" y="2765112"/>
              <a:ext cx="1435113" cy="382068"/>
            </a:xfrm>
            <a:prstGeom prst="rect">
              <a:avLst/>
            </a:prstGeom>
            <a:solidFill>
              <a:srgbClr val="BCEA3F"/>
            </a:solidFill>
            <a:ln w="9525">
              <a:solidFill>
                <a:srgbClr val="FDC960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latin typeface="Calibri" pitchFamily="68" charset="0"/>
                  <a:ea typeface="ＭＳ Ｐゴシック" pitchFamily="68" charset="-128"/>
                </a:rPr>
                <a:t>Web Content</a:t>
              </a:r>
            </a:p>
          </p:txBody>
        </p:sp>
        <p:cxnSp>
          <p:nvCxnSpPr>
            <p:cNvPr id="67" name="Straight Arrow Connector 66"/>
            <p:cNvCxnSpPr>
              <a:cxnSpLocks noChangeShapeType="1"/>
              <a:endCxn id="24" idx="1"/>
            </p:cNvCxnSpPr>
            <p:nvPr/>
          </p:nvCxnSpPr>
          <p:spPr bwMode="auto">
            <a:xfrm flipV="1">
              <a:off x="5868060" y="2956146"/>
              <a:ext cx="1600215" cy="11939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prstDash val="sysDash"/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1905000" y="4168775"/>
            <a:ext cx="4038600" cy="2689225"/>
          </a:xfrm>
          <a:prstGeom prst="rect">
            <a:avLst/>
          </a:prstGeom>
          <a:noFill/>
          <a:ln w="76200">
            <a:solidFill>
              <a:srgbClr val="FF1B00"/>
            </a:solidFill>
            <a:prstDash val="sys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7170" name="Rectangle 93"/>
          <p:cNvSpPr>
            <a:spLocks noChangeArrowheads="1"/>
          </p:cNvSpPr>
          <p:nvPr/>
        </p:nvSpPr>
        <p:spPr bwMode="auto">
          <a:xfrm>
            <a:off x="7391400" y="2597150"/>
            <a:ext cx="1600200" cy="679450"/>
          </a:xfrm>
          <a:prstGeom prst="rect">
            <a:avLst/>
          </a:prstGeom>
          <a:noFill/>
          <a:ln w="76200">
            <a:solidFill>
              <a:srgbClr val="FF1B00"/>
            </a:solidFill>
            <a:prstDash val="sys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210994" name="Rectangle 50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nanoHUB Technical Solution</a:t>
            </a:r>
          </a:p>
        </p:txBody>
      </p:sp>
      <p:grpSp>
        <p:nvGrpSpPr>
          <p:cNvPr id="3" name="Group 51"/>
          <p:cNvGrpSpPr/>
          <p:nvPr/>
        </p:nvGrpSpPr>
        <p:grpSpPr>
          <a:xfrm>
            <a:off x="6019800" y="4341674"/>
            <a:ext cx="3124200" cy="1754326"/>
            <a:chOff x="5943600" y="4341674"/>
            <a:chExt cx="3124200" cy="1754326"/>
          </a:xfrm>
        </p:grpSpPr>
        <p:sp>
          <p:nvSpPr>
            <p:cNvPr id="86" name="TextBox 85"/>
            <p:cNvSpPr txBox="1">
              <a:spLocks noChangeArrowheads="1"/>
            </p:cNvSpPr>
            <p:nvPr/>
          </p:nvSpPr>
          <p:spPr bwMode="auto">
            <a:xfrm>
              <a:off x="5943600" y="4341674"/>
              <a:ext cx="3124200" cy="1754326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31775" indent="-231775"/>
              <a:r>
                <a:rPr lang="en-US" dirty="0"/>
                <a:t>Problems: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/>
                <a:t>                LONG stove pipe</a:t>
              </a:r>
              <a:endParaRPr lang="en-US" dirty="0"/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/>
                <a:t>Web </a:t>
              </a:r>
              <a:r>
                <a:rPr lang="en-US" dirty="0" smtClean="0"/>
                <a:t>content: afterthought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 smtClean="0"/>
                <a:t>      usually </a:t>
              </a:r>
              <a:r>
                <a:rPr lang="en-US" dirty="0"/>
                <a:t>stale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/>
                <a:t>Data shared by email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/>
                <a:t>Tools spread by hiring</a:t>
              </a:r>
              <a:endParaRPr lang="en-US" b="1" dirty="0"/>
            </a:p>
          </p:txBody>
        </p:sp>
        <p:sp>
          <p:nvSpPr>
            <p:cNvPr id="7218" name="Rectangle 50"/>
            <p:cNvSpPr>
              <a:spLocks noChangeArrowheads="1"/>
            </p:cNvSpPr>
            <p:nvPr/>
          </p:nvSpPr>
          <p:spPr bwMode="auto">
            <a:xfrm>
              <a:off x="6099776" y="4635328"/>
              <a:ext cx="1098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REALLY</a:t>
              </a:r>
            </a:p>
          </p:txBody>
        </p:sp>
        <p:cxnSp>
          <p:nvCxnSpPr>
            <p:cNvPr id="51" name="Straight Arrow Connector 50"/>
            <p:cNvCxnSpPr>
              <a:cxnSpLocks noChangeShapeType="1"/>
            </p:cNvCxnSpPr>
            <p:nvPr/>
          </p:nvCxnSpPr>
          <p:spPr bwMode="auto">
            <a:xfrm>
              <a:off x="6248400" y="5346474"/>
              <a:ext cx="304800" cy="1588"/>
            </a:xfrm>
            <a:prstGeom prst="straightConnector1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905000" y="2057400"/>
            <a:ext cx="4038600" cy="4800601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68" charset="0"/>
              <a:ea typeface="ＭＳ Ｐゴシック" pitchFamily="68" charset="-128"/>
            </a:endParaRPr>
          </a:p>
        </p:txBody>
      </p:sp>
      <p:sp>
        <p:nvSpPr>
          <p:cNvPr id="48" name="Multiply 47"/>
          <p:cNvSpPr/>
          <p:nvPr/>
        </p:nvSpPr>
        <p:spPr>
          <a:xfrm>
            <a:off x="7315200" y="2057400"/>
            <a:ext cx="1828800" cy="1828800"/>
          </a:xfrm>
          <a:prstGeom prst="mathMultiply">
            <a:avLst>
              <a:gd name="adj1" fmla="val 1609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3" descr="\\.PSF\Data_gekco\Projects\NCN\AnnualReview2010\Directors_overview\SupplementalMaterial\nanoHUB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441" y="3505200"/>
            <a:ext cx="2753359" cy="762000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69012" y="6135469"/>
            <a:ext cx="1531188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Michael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McLennan&gt;&gt;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62248E-6 L -0.91632 -3.62248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7170" grpId="0" animBg="1"/>
      <p:bldP spid="47" grpId="0" animBg="1"/>
      <p:bldP spid="48" grpId="0" animBg="1"/>
      <p:bldP spid="48" grpId="1" animBg="1"/>
      <p:bldP spid="5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56" name="Picture 5" descr="\\.PSF\Data_gekco\Projects\NCN\AnnualReview2010\Directors_overview\SupplementalMaterial\globe_west_20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0"/>
            <a:ext cx="175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57" name="Picture 3" descr="\\.PSF\Data_gekco\Projects\NCN\AnnualReview2010\Directors_overview\SupplementalMaterial\ValleyofDeath_sketch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295400"/>
            <a:ext cx="68659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58" name="Rectangle 7"/>
          <p:cNvSpPr>
            <a:spLocks noChangeArrowheads="1"/>
          </p:cNvSpPr>
          <p:nvPr/>
        </p:nvSpPr>
        <p:spPr bwMode="auto">
          <a:xfrm>
            <a:off x="544513" y="4953000"/>
            <a:ext cx="23796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$1M/year </a:t>
            </a:r>
            <a:endParaRPr lang="en-US" sz="2400" b="1" dirty="0"/>
          </a:p>
          <a:p>
            <a:pPr algn="ctr"/>
            <a:r>
              <a:rPr lang="en-US" sz="2400" b="1" dirty="0"/>
              <a:t>operation and </a:t>
            </a:r>
          </a:p>
          <a:p>
            <a:pPr algn="ctr"/>
            <a:r>
              <a:rPr lang="en-US" sz="2400" b="1" dirty="0"/>
              <a:t>bridge building</a:t>
            </a:r>
            <a:endParaRPr lang="en-US" sz="2400" dirty="0"/>
          </a:p>
        </p:txBody>
      </p:sp>
      <p:sp>
        <p:nvSpPr>
          <p:cNvPr id="219159" name="Rectangle 9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9160" name="Rectangle 2"/>
          <p:cNvSpPr>
            <a:spLocks noChangeArrowheads="1"/>
          </p:cNvSpPr>
          <p:nvPr/>
        </p:nvSpPr>
        <p:spPr bwMode="auto">
          <a:xfrm>
            <a:off x="0" y="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400" b="1" dirty="0">
                <a:latin typeface="Trebuchet MS" pitchFamily="34" charset="0"/>
              </a:rPr>
              <a:t>3: Technology for Dissemination</a:t>
            </a:r>
          </a:p>
        </p:txBody>
      </p:sp>
      <p:sp>
        <p:nvSpPr>
          <p:cNvPr id="219161" name="Rectangle 2"/>
          <p:cNvSpPr txBox="1">
            <a:spLocks noChangeArrowheads="1"/>
          </p:cNvSpPr>
          <p:nvPr/>
        </p:nvSpPr>
        <p:spPr bwMode="auto">
          <a:xfrm>
            <a:off x="685800" y="685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latin typeface="Trebuchet MS" pitchFamily="34" charset="0"/>
              </a:rPr>
              <a:t>“</a:t>
            </a:r>
            <a:r>
              <a:rPr lang="en-US" sz="2400" b="1" dirty="0"/>
              <a:t>simple and utterly dependable</a:t>
            </a:r>
            <a:r>
              <a:rPr lang="en-US" sz="2400" b="1" dirty="0">
                <a:latin typeface="Trebuchet MS" pitchFamily="34" charset="0"/>
              </a:rPr>
              <a:t>”</a:t>
            </a:r>
          </a:p>
        </p:txBody>
      </p:sp>
      <p:graphicFrame>
        <p:nvGraphicFramePr>
          <p:cNvPr id="219155" name="Object 19"/>
          <p:cNvGraphicFramePr>
            <a:graphicFrameLocks noChangeAspect="1"/>
          </p:cNvGraphicFramePr>
          <p:nvPr/>
        </p:nvGraphicFramePr>
        <p:xfrm>
          <a:off x="3333750" y="4038600"/>
          <a:ext cx="2514600" cy="1827213"/>
        </p:xfrm>
        <a:graphic>
          <a:graphicData uri="http://schemas.openxmlformats.org/presentationml/2006/ole">
            <p:oleObj spid="_x0000_s219155" name="Image" r:id="rId6" imgW="3098413" imgH="2247619" progId="">
              <p:embed/>
            </p:oleObj>
          </a:graphicData>
        </a:graphic>
      </p:graphicFrame>
      <p:pic>
        <p:nvPicPr>
          <p:cNvPr id="219150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87806">
            <a:off x="3124200" y="3429000"/>
            <a:ext cx="2895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9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Hubs ‘R Us</a:t>
            </a:r>
          </a:p>
        </p:txBody>
      </p:sp>
      <p:pic>
        <p:nvPicPr>
          <p:cNvPr id="277507" name="Picture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438400"/>
            <a:ext cx="1338263" cy="368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77508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057400"/>
            <a:ext cx="892175" cy="3175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77509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2038350"/>
            <a:ext cx="792163" cy="3698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77510" name="Picture 24" descr="MEMSHU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2895600"/>
            <a:ext cx="1090613" cy="327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77511" name="Picture 27" descr="CATHU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05150" y="2438400"/>
            <a:ext cx="1090613" cy="3238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77512" name="Picture 28" descr="manHU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2438400"/>
            <a:ext cx="1039813" cy="3778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7753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90650" y="1304925"/>
            <a:ext cx="24384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0" y="2057400"/>
            <a:ext cx="135255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15" name="Text Box 11"/>
          <p:cNvSpPr txBox="1">
            <a:spLocks noChangeArrowheads="1"/>
          </p:cNvSpPr>
          <p:nvPr/>
        </p:nvSpPr>
        <p:spPr bwMode="auto">
          <a:xfrm>
            <a:off x="5788025" y="3260725"/>
            <a:ext cx="25971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/>
              <a:t> Feb 2007: 1 hub</a:t>
            </a:r>
          </a:p>
          <a:p>
            <a:pPr>
              <a:buFontTx/>
              <a:buChar char="•"/>
            </a:pPr>
            <a:r>
              <a:rPr lang="en-US" sz="2000" dirty="0"/>
              <a:t> Feb 2008: 5 hubs</a:t>
            </a:r>
          </a:p>
          <a:p>
            <a:pPr>
              <a:buFontTx/>
              <a:buChar char="•"/>
            </a:pPr>
            <a:r>
              <a:rPr lang="en-US" sz="2000" dirty="0"/>
              <a:t> Feb 2009: 8 hubs</a:t>
            </a:r>
          </a:p>
          <a:p>
            <a:pPr>
              <a:buFontTx/>
              <a:buChar char="•"/>
            </a:pPr>
            <a:r>
              <a:rPr lang="en-US" sz="2000" dirty="0"/>
              <a:t> Feb 2010: 21 hubs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Each hub has its own</a:t>
            </a:r>
            <a:br>
              <a:rPr lang="en-US" sz="2000" dirty="0"/>
            </a:br>
            <a:r>
              <a:rPr lang="en-US" sz="2000" dirty="0"/>
              <a:t>funding stream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Outside institutions:</a:t>
            </a:r>
            <a:br>
              <a:rPr lang="en-US" sz="2000" dirty="0"/>
            </a:br>
            <a:r>
              <a:rPr lang="en-US" sz="2000" dirty="0"/>
              <a:t>EPA, NYSTAR, Rice</a:t>
            </a:r>
          </a:p>
        </p:txBody>
      </p:sp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8150" y="3324225"/>
            <a:ext cx="20574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14600" y="2895600"/>
            <a:ext cx="86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29000" y="2895600"/>
            <a:ext cx="9921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9" name="Picture 1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371850" y="3657600"/>
            <a:ext cx="425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962400" y="3486150"/>
            <a:ext cx="84137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2895600"/>
            <a:ext cx="841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2" name="Picture 1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09600" y="4068763"/>
            <a:ext cx="13477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3" name="Picture 19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686050" y="3657600"/>
            <a:ext cx="5905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24" name="Picture 2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609850" y="3324225"/>
            <a:ext cx="124936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7525" name="Object 21"/>
          <p:cNvGraphicFramePr>
            <a:graphicFrameLocks noChangeAspect="1"/>
          </p:cNvGraphicFramePr>
          <p:nvPr/>
        </p:nvGraphicFramePr>
        <p:xfrm>
          <a:off x="2057400" y="4068763"/>
          <a:ext cx="873125" cy="398462"/>
        </p:xfrm>
        <a:graphic>
          <a:graphicData uri="http://schemas.openxmlformats.org/presentationml/2006/ole">
            <p:oleObj spid="_x0000_s277525" name="Image" r:id="rId20" imgW="3809524" imgH="1739683" progId="">
              <p:embed/>
            </p:oleObj>
          </a:graphicData>
        </a:graphic>
      </p:graphicFrame>
      <p:graphicFrame>
        <p:nvGraphicFramePr>
          <p:cNvPr id="277526" name="Object 22"/>
          <p:cNvGraphicFramePr>
            <a:graphicFrameLocks noChangeAspect="1"/>
          </p:cNvGraphicFramePr>
          <p:nvPr/>
        </p:nvGraphicFramePr>
        <p:xfrm>
          <a:off x="3048000" y="4068763"/>
          <a:ext cx="873125" cy="398462"/>
        </p:xfrm>
        <a:graphic>
          <a:graphicData uri="http://schemas.openxmlformats.org/presentationml/2006/ole">
            <p:oleObj spid="_x0000_s277526" name="Image" r:id="rId21" imgW="3809524" imgH="1739683" progId="">
              <p:embed/>
            </p:oleObj>
          </a:graphicData>
        </a:graphic>
      </p:graphicFrame>
      <p:graphicFrame>
        <p:nvGraphicFramePr>
          <p:cNvPr id="277527" name="Object 23"/>
          <p:cNvGraphicFramePr>
            <a:graphicFrameLocks noChangeAspect="1"/>
          </p:cNvGraphicFramePr>
          <p:nvPr/>
        </p:nvGraphicFramePr>
        <p:xfrm>
          <a:off x="4019550" y="3906838"/>
          <a:ext cx="873125" cy="398462"/>
        </p:xfrm>
        <a:graphic>
          <a:graphicData uri="http://schemas.openxmlformats.org/presentationml/2006/ole">
            <p:oleObj spid="_x0000_s277527" name="Image" r:id="rId22" imgW="3809524" imgH="1739683" progId="">
              <p:embed/>
            </p:oleObj>
          </a:graphicData>
        </a:graphic>
      </p:graphicFrame>
      <p:pic>
        <p:nvPicPr>
          <p:cNvPr id="277528" name="Picture 24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57200" y="2076450"/>
            <a:ext cx="941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7529" name="Object 25"/>
          <p:cNvGraphicFramePr>
            <a:graphicFrameLocks noChangeAspect="1"/>
          </p:cNvGraphicFramePr>
          <p:nvPr/>
        </p:nvGraphicFramePr>
        <p:xfrm>
          <a:off x="5838825" y="1470025"/>
          <a:ext cx="2382838" cy="1731963"/>
        </p:xfrm>
        <a:graphic>
          <a:graphicData uri="http://schemas.openxmlformats.org/presentationml/2006/ole">
            <p:oleObj spid="_x0000_s277529" name="Image" r:id="rId24" imgW="3098413" imgH="2247619" progId="">
              <p:embed/>
            </p:oleObj>
          </a:graphicData>
        </a:graphic>
      </p:graphicFrame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5905500" y="1531938"/>
            <a:ext cx="1347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EEE9CE"/>
                </a:solidFill>
                <a:latin typeface="Trebuchet MS" pitchFamily="34" charset="0"/>
              </a:rPr>
              <a:t>hubzero.org</a:t>
            </a:r>
          </a:p>
        </p:txBody>
      </p:sp>
      <p:grpSp>
        <p:nvGrpSpPr>
          <p:cNvPr id="277540" name="Group 36"/>
          <p:cNvGrpSpPr>
            <a:grpSpLocks/>
          </p:cNvGrpSpPr>
          <p:nvPr/>
        </p:nvGrpSpPr>
        <p:grpSpPr bwMode="auto">
          <a:xfrm>
            <a:off x="923925" y="4516438"/>
            <a:ext cx="3581400" cy="1617662"/>
            <a:chOff x="468" y="2821"/>
            <a:chExt cx="2256" cy="1019"/>
          </a:xfrm>
        </p:grpSpPr>
        <p:sp>
          <p:nvSpPr>
            <p:cNvPr id="277552" name="Rectangle 35"/>
            <p:cNvSpPr>
              <a:spLocks noChangeArrowheads="1"/>
            </p:cNvSpPr>
            <p:nvPr/>
          </p:nvSpPr>
          <p:spPr bwMode="auto">
            <a:xfrm>
              <a:off x="468" y="2976"/>
              <a:ext cx="2256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77553" name="Picture 27" descr="purdue-logo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568" y="3106"/>
              <a:ext cx="934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554" name="Picture 28" descr="logo_iu2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546" y="3179"/>
              <a:ext cx="1058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555" name="Picture 29" descr="clemson-logo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599" y="3484"/>
              <a:ext cx="903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556" name="Picture 30" descr="uw-madison-logo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1546" y="3442"/>
              <a:ext cx="729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557" name="Text Box 34"/>
            <p:cNvSpPr txBox="1">
              <a:spLocks noChangeArrowheads="1"/>
            </p:cNvSpPr>
            <p:nvPr/>
          </p:nvSpPr>
          <p:spPr bwMode="auto">
            <a:xfrm>
              <a:off x="560" y="2821"/>
              <a:ext cx="205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/>
                <a:t>HUBzero Consortium</a:t>
              </a:r>
            </a:p>
          </p:txBody>
        </p:sp>
      </p:grpSp>
      <p:pic>
        <p:nvPicPr>
          <p:cNvPr id="34" name="Picture 8" descr="hubbub2010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3810000" y="4225925"/>
            <a:ext cx="263207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14 -0.09785 C -0.41354 -0.14689 -0.33177 -0.19593 -0.24931 -0.17973 C -0.16684 -0.16354 -0.08351 -0.08188 2.5E-6 -2.95859E-6 " pathEditMode="relative" ptsTypes="aaA">
                                      <p:cBhvr>
                                        <p:cTn id="12" dur="500" fill="hold"/>
                                        <p:tgtEl>
                                          <p:spTgt spid="277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"/>
                                        <p:tgtEl>
                                          <p:spTgt spid="27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"/>
                                        <p:tgtEl>
                                          <p:spTgt spid="27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00"/>
                                        <p:tgtEl>
                                          <p:spTgt spid="27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9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"/>
                                        <p:tgtEl>
                                          <p:spTgt spid="27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1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200"/>
                                        <p:tgtEl>
                                          <p:spTgt spid="27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00"/>
                                        <p:tgtEl>
                                          <p:spTgt spid="27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"/>
                                        <p:tgtEl>
                                          <p:spTgt spid="27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200"/>
                                        <p:tgtEl>
                                          <p:spTgt spid="277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9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00"/>
                                        <p:tgtEl>
                                          <p:spTgt spid="27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1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00"/>
                                        <p:tgtEl>
                                          <p:spTgt spid="27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3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00"/>
                                        <p:tgtEl>
                                          <p:spTgt spid="27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200"/>
                                        <p:tgtEl>
                                          <p:spTgt spid="27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7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200"/>
                                        <p:tgtEl>
                                          <p:spTgt spid="27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9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200"/>
                                        <p:tgtEl>
                                          <p:spTgt spid="27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1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200"/>
                                        <p:tgtEl>
                                          <p:spTgt spid="27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3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6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5" grpId="0" uiExpand="1" build="p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02922" y="494604"/>
            <a:ext cx="36703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1Left"/>
            <a:lightRig rig="threePt" dir="t"/>
          </a:scene3d>
        </p:spPr>
      </p:pic>
      <p:sp>
        <p:nvSpPr>
          <p:cNvPr id="279554" name="Rectangle 1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7955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-3175"/>
            <a:ext cx="55626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4: Tech Transfer Processes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5800" y="685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latin typeface="Trebuchet MS" pitchFamily="34" charset="0"/>
              </a:rPr>
              <a:t>“dedicated technical site leads”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762000" y="507130"/>
            <a:ext cx="3810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Right"/>
            <a:lightRig rig="threePt" dir="t"/>
          </a:scene3d>
        </p:spPr>
      </p:pic>
      <p:pic>
        <p:nvPicPr>
          <p:cNvPr id="50" name="Picture 3" descr="gav_crop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8163" y="2209800"/>
            <a:ext cx="5794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" descr="BTA_picture_NC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1981200"/>
            <a:ext cx="7223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 descr="joe_cychosz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95600" y="1981200"/>
            <a:ext cx="777875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3" name="Picture 9" descr="my_head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33600" y="1981200"/>
            <a:ext cx="6191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1" descr="sobh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2200" y="2057400"/>
            <a:ext cx="5889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10200" y="1981200"/>
            <a:ext cx="608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67" name="Picture 3" descr="\\.PSF\Data_gekco\Projects\NCN\AnnualReview2010\Directors_overview\SupplementalMaterial\AlexMcLeod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17938" y="1981200"/>
            <a:ext cx="6778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2297113" y="3284538"/>
            <a:ext cx="4660900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kern="0" dirty="0">
                <a:ea typeface="ＭＳ Ｐゴシック" charset="-128"/>
                <a:cs typeface="ＭＳ Ｐゴシック" charset="-128"/>
              </a:rPr>
              <a:t>Content Creation and Support </a:t>
            </a:r>
          </a:p>
          <a:p>
            <a:pPr algn="ctr">
              <a:defRPr/>
            </a:pPr>
            <a:r>
              <a:rPr lang="en-US" sz="2400" b="1" kern="0" dirty="0">
                <a:ea typeface="ＭＳ Ｐゴシック" charset="-128"/>
                <a:cs typeface="+mn-cs"/>
              </a:rPr>
              <a:t>$</a:t>
            </a:r>
            <a:r>
              <a:rPr lang="en-US" sz="2400" b="1" kern="0" dirty="0" smtClean="0">
                <a:ea typeface="ＭＳ Ｐゴシック" charset="-128"/>
                <a:cs typeface="+mn-cs"/>
              </a:rPr>
              <a:t>2.2M</a:t>
            </a:r>
            <a:endParaRPr lang="en-US" sz="2400" dirty="0"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343400" y="640080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287417C-5849-490B-B55B-7108E377C54F}" type="slidenum">
              <a:rPr lang="en-US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Berkeley 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S</a:t>
            </a:r>
            <a:r>
              <a:rPr lang="en-US" sz="2000" smtClean="0">
                <a:ea typeface="ＭＳ Ｐゴシック"/>
                <a:cs typeface="ＭＳ Ｐゴシック"/>
              </a:rPr>
              <a:t>imulation</a:t>
            </a:r>
            <a:r>
              <a:rPr lang="en-US" smtClean="0">
                <a:ea typeface="ＭＳ Ｐゴシック"/>
                <a:cs typeface="ＭＳ Ｐゴシック"/>
              </a:rPr>
              <a:t> P</a:t>
            </a:r>
            <a:r>
              <a:rPr lang="en-US" sz="2000" smtClean="0">
                <a:ea typeface="ＭＳ Ｐゴシック"/>
                <a:cs typeface="ＭＳ Ｐゴシック"/>
              </a:rPr>
              <a:t>rogram</a:t>
            </a:r>
            <a:r>
              <a:rPr lang="en-US" smtClean="0">
                <a:ea typeface="ＭＳ Ｐゴシック"/>
                <a:cs typeface="ＭＳ Ｐゴシック"/>
              </a:rPr>
              <a:t> </a:t>
            </a:r>
            <a:r>
              <a:rPr lang="en-US" sz="2000" smtClean="0">
                <a:ea typeface="ＭＳ Ｐゴシック"/>
                <a:cs typeface="ＭＳ Ｐゴシック"/>
              </a:rPr>
              <a:t>with</a:t>
            </a:r>
            <a:r>
              <a:rPr lang="en-US" smtClean="0">
                <a:ea typeface="ＭＳ Ｐゴシック"/>
                <a:cs typeface="ＭＳ Ｐゴシック"/>
              </a:rPr>
              <a:t> I</a:t>
            </a:r>
            <a:r>
              <a:rPr lang="en-US" sz="2000" smtClean="0">
                <a:ea typeface="ＭＳ Ｐゴシック"/>
                <a:cs typeface="ＭＳ Ｐゴシック"/>
              </a:rPr>
              <a:t>ntegrated</a:t>
            </a:r>
            <a:r>
              <a:rPr lang="en-US" smtClean="0">
                <a:ea typeface="ＭＳ Ｐゴシック"/>
                <a:cs typeface="ＭＳ Ｐゴシック"/>
              </a:rPr>
              <a:t> C</a:t>
            </a:r>
            <a:r>
              <a:rPr lang="en-US" sz="2000" smtClean="0">
                <a:ea typeface="ＭＳ Ｐゴシック"/>
                <a:cs typeface="ＭＳ Ｐゴシック"/>
              </a:rPr>
              <a:t>ircuit</a:t>
            </a:r>
            <a:r>
              <a:rPr lang="en-US" smtClean="0">
                <a:ea typeface="ＭＳ Ｐゴシック"/>
                <a:cs typeface="ＭＳ Ｐゴシック"/>
              </a:rPr>
              <a:t> E</a:t>
            </a:r>
            <a:r>
              <a:rPr lang="en-US" sz="2000" smtClean="0">
                <a:ea typeface="ＭＳ Ｐゴシック"/>
                <a:cs typeface="ＭＳ Ｐゴシック"/>
              </a:rPr>
              <a:t>mphasis</a:t>
            </a:r>
            <a:r>
              <a:rPr lang="en-US" smtClean="0">
                <a:ea typeface="ＭＳ Ｐゴシック"/>
                <a:cs typeface="ＭＳ Ｐゴシック"/>
              </a:rPr>
              <a:t>.</a:t>
            </a:r>
            <a:br>
              <a:rPr lang="en-US" smtClean="0">
                <a:ea typeface="ＭＳ Ｐゴシック"/>
                <a:cs typeface="ＭＳ Ｐゴシック"/>
              </a:rPr>
            </a:b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9939" name="Rectangle 16"/>
          <p:cNvSpPr>
            <a:spLocks noChangeArrowheads="1"/>
          </p:cNvSpPr>
          <p:nvPr/>
        </p:nvSpPr>
        <p:spPr bwMode="auto">
          <a:xfrm>
            <a:off x="3886200" y="1752600"/>
            <a:ext cx="4751388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3038" indent="-173038">
              <a:spcBef>
                <a:spcPct val="30000"/>
              </a:spcBef>
            </a:pPr>
            <a:r>
              <a:rPr lang="en-US" sz="2400">
                <a:solidFill>
                  <a:srgbClr val="FFFFFF"/>
                </a:solidFill>
              </a:rPr>
              <a:t>from: Larry Nagel, BCTM ‘96</a:t>
            </a:r>
          </a:p>
          <a:p>
            <a:pPr marL="173038" indent="-173038">
              <a:spcBef>
                <a:spcPct val="30000"/>
              </a:spcBef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Started as a class project</a:t>
            </a:r>
          </a:p>
          <a:p>
            <a:pPr marL="173038" indent="-173038">
              <a:spcBef>
                <a:spcPct val="30000"/>
              </a:spcBef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Developed as a teaching tool</a:t>
            </a:r>
          </a:p>
          <a:p>
            <a:pPr marL="173038" indent="-173038">
              <a:spcBef>
                <a:spcPct val="30000"/>
              </a:spcBef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Quality control: pass Pederson </a:t>
            </a:r>
          </a:p>
          <a:p>
            <a:pPr marL="173038" indent="-173038">
              <a:spcBef>
                <a:spcPct val="30000"/>
              </a:spcBef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Dissemination:</a:t>
            </a:r>
          </a:p>
          <a:p>
            <a:pPr marL="509588" lvl="1" indent="-277813">
              <a:buFont typeface="Webdings" pitchFamily="18" charset="2"/>
              <a:buChar char="4"/>
            </a:pPr>
            <a:r>
              <a:rPr lang="en-US" sz="2400">
                <a:solidFill>
                  <a:srgbClr val="FFFFFF"/>
                </a:solidFill>
              </a:rPr>
              <a:t>Public domain code</a:t>
            </a:r>
          </a:p>
          <a:p>
            <a:pPr marL="509588" lvl="1" indent="-277813">
              <a:buFont typeface="Webdings" pitchFamily="18" charset="2"/>
              <a:buChar char="4"/>
            </a:pPr>
            <a:r>
              <a:rPr lang="en-US" sz="2400">
                <a:solidFill>
                  <a:srgbClr val="FFFFFF"/>
                </a:solidFill>
              </a:rPr>
              <a:t>Pederson carried tapes along</a:t>
            </a:r>
          </a:p>
          <a:p>
            <a:pPr marL="509588" lvl="1" indent="-277813">
              <a:buFont typeface="Webdings" pitchFamily="18" charset="2"/>
              <a:buChar char="4"/>
            </a:pPr>
            <a:r>
              <a:rPr lang="en-US" sz="2400">
                <a:solidFill>
                  <a:srgbClr val="FFFFFF"/>
                </a:solidFill>
              </a:rPr>
              <a:t>Students took it along 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to industry and academia</a:t>
            </a:r>
          </a:p>
          <a:p>
            <a:pPr marL="173038" indent="-173038">
              <a:buFont typeface="Webdings" pitchFamily="18" charset="2"/>
              <a:buChar char="4"/>
            </a:pPr>
            <a:endParaRPr lang="en-US" sz="2400">
              <a:solidFill>
                <a:srgbClr val="FFFFFF"/>
              </a:solidFill>
            </a:endParaRPr>
          </a:p>
          <a:p>
            <a:pPr marL="173038" indent="-173038">
              <a:buFont typeface="Webdings" pitchFamily="18" charset="2"/>
              <a:buChar char="4"/>
            </a:pPr>
            <a:r>
              <a:rPr lang="en-US" sz="2400">
                <a:solidFill>
                  <a:srgbClr val="FFFFFF"/>
                </a:solidFill>
              </a:rPr>
              <a:t>Released 1972</a:t>
            </a:r>
          </a:p>
          <a:p>
            <a:pPr marL="173038" indent="-173038">
              <a:buFont typeface="Webdings" pitchFamily="18" charset="2"/>
              <a:buChar char="4"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39940" name="Picture 2" descr="\\.PSF\Data_gekco\Projects\NCN\AnnualReview2010\Directors_overview\SupplementalMaterial\pederson_dona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2063" y="3200400"/>
            <a:ext cx="9731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 descr="\\.PSF\Data_gekco\Projects\NCN\AnnualReview2010\Directors_overview\SupplementalMaterial\Larry Nagel 70s_edited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7663" y="2590800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\\.PSF\Data_gekco\Projects\NCN\AnnualReview2010\Directors_overview\SupplementalMaterial\rohrer 001_edited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063" y="2057400"/>
            <a:ext cx="11191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Rectangle 20"/>
          <p:cNvSpPr>
            <a:spLocks noChangeArrowheads="1"/>
          </p:cNvSpPr>
          <p:nvPr/>
        </p:nvSpPr>
        <p:spPr bwMode="auto">
          <a:xfrm>
            <a:off x="1733550" y="4038600"/>
            <a:ext cx="858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</a:rPr>
              <a:t>Laurence </a:t>
            </a:r>
            <a:br>
              <a:rPr lang="en-US" sz="1200">
                <a:solidFill>
                  <a:srgbClr val="FFFFFF"/>
                </a:solidFill>
              </a:rPr>
            </a:br>
            <a:r>
              <a:rPr lang="en-US" sz="1200">
                <a:solidFill>
                  <a:srgbClr val="FFFFFF"/>
                </a:solidFill>
              </a:rPr>
              <a:t>W. Nagel</a:t>
            </a:r>
          </a:p>
        </p:txBody>
      </p:sp>
      <p:sp>
        <p:nvSpPr>
          <p:cNvPr id="39944" name="Rectangle 23"/>
          <p:cNvSpPr>
            <a:spLocks noChangeArrowheads="1"/>
          </p:cNvSpPr>
          <p:nvPr/>
        </p:nvSpPr>
        <p:spPr bwMode="auto">
          <a:xfrm>
            <a:off x="779463" y="3429000"/>
            <a:ext cx="835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</a:rPr>
              <a:t>Ronald </a:t>
            </a:r>
            <a:br>
              <a:rPr lang="en-US" sz="1200">
                <a:solidFill>
                  <a:srgbClr val="FFFFFF"/>
                </a:solidFill>
              </a:rPr>
            </a:br>
            <a:r>
              <a:rPr lang="en-US" sz="1200">
                <a:solidFill>
                  <a:srgbClr val="FFFFFF"/>
                </a:solidFill>
              </a:rPr>
              <a:t>A. Rohrer</a:t>
            </a:r>
          </a:p>
        </p:txBody>
      </p:sp>
      <p:sp>
        <p:nvSpPr>
          <p:cNvPr id="39945" name="Rectangle 24"/>
          <p:cNvSpPr>
            <a:spLocks noChangeArrowheads="1"/>
          </p:cNvSpPr>
          <p:nvPr/>
        </p:nvSpPr>
        <p:spPr bwMode="auto">
          <a:xfrm>
            <a:off x="2593975" y="4643438"/>
            <a:ext cx="868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</a:rPr>
              <a:t>Donald O.</a:t>
            </a:r>
            <a:br>
              <a:rPr lang="en-US" sz="1200">
                <a:solidFill>
                  <a:srgbClr val="FFFFFF"/>
                </a:solidFill>
              </a:rPr>
            </a:br>
            <a:r>
              <a:rPr lang="en-US" sz="1200">
                <a:solidFill>
                  <a:srgbClr val="FFFFFF"/>
                </a:solidFill>
              </a:rPr>
              <a:t>Pederson</a:t>
            </a:r>
          </a:p>
        </p:txBody>
      </p:sp>
      <p:sp>
        <p:nvSpPr>
          <p:cNvPr id="39946" name="Rectangle 25"/>
          <p:cNvSpPr>
            <a:spLocks noChangeArrowheads="1"/>
          </p:cNvSpPr>
          <p:nvPr/>
        </p:nvSpPr>
        <p:spPr bwMode="auto">
          <a:xfrm rot="2066402">
            <a:off x="412750" y="4362450"/>
            <a:ext cx="230663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FFFF"/>
                </a:solidFill>
              </a:rPr>
              <a:t>http://www.omega-enterprises.net/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02922" y="494604"/>
            <a:ext cx="36703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1Left"/>
            <a:lightRig rig="threePt" dir="t"/>
          </a:scene3d>
        </p:spPr>
      </p:pic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-3175"/>
            <a:ext cx="55626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651" name="Rectangle 12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36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Knowledge Transfer Research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5800" y="685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latin typeface="Trebuchet MS" pitchFamily="34" charset="0"/>
              </a:rPr>
              <a:t>“educational research team”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762000" y="507130"/>
            <a:ext cx="3810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Right"/>
            <a:lightRig rig="threePt" dir="t"/>
          </a:scene3d>
        </p:spPr>
      </p:pic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2655888" y="3284538"/>
            <a:ext cx="3897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Purdue Cost Share $100k</a:t>
            </a:r>
          </a:p>
          <a:p>
            <a:pPr algn="ctr"/>
            <a:r>
              <a:rPr lang="en-US" sz="2400" b="1" dirty="0"/>
              <a:t>CAREER Leverage</a:t>
            </a:r>
            <a:endParaRPr lang="en-US" sz="2400" dirty="0"/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1752600"/>
            <a:ext cx="76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1752600"/>
            <a:ext cx="76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1905000"/>
            <a:ext cx="76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76800" y="1828800"/>
            <a:ext cx="76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1" name="Picture 5" descr="\\.PSF\Data_gekco\Projects\NCN\AnnualReview2010\Directors_overview\SupplementalMaterial\globe_west_2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-66675"/>
            <a:ext cx="518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6850" y="-76200"/>
            <a:ext cx="47244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3" name="Rectangle 15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160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5: Open Assessment / Incentives</a:t>
            </a:r>
          </a:p>
        </p:txBody>
      </p:sp>
      <p:sp>
        <p:nvSpPr>
          <p:cNvPr id="281605" name="Rectangle 2"/>
          <p:cNvSpPr txBox="1">
            <a:spLocks noChangeArrowheads="1"/>
          </p:cNvSpPr>
          <p:nvPr/>
        </p:nvSpPr>
        <p:spPr bwMode="auto">
          <a:xfrm>
            <a:off x="0" y="68580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latin typeface="Trebuchet MS" pitchFamily="34" charset="0"/>
              </a:rPr>
              <a:t>“gather, understand, disseminate stats”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838200" y="234950"/>
            <a:ext cx="3219450" cy="71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Right"/>
            <a:lightRig rig="threePt" dir="t"/>
          </a:scene3d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752600"/>
            <a:ext cx="7731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\\.PSF\Data_gekco\Projects\NCN\AnnualReview2010\Directors_overview\Figs\vasileska_impact_9736.gif"/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400800" y="2782887"/>
            <a:ext cx="4211781" cy="2895600"/>
          </a:xfrm>
          <a:prstGeom prst="rect">
            <a:avLst/>
          </a:prstGeom>
          <a:noFill/>
          <a:scene3d>
            <a:camera prst="isometricOffAxis1Left">
              <a:rot lat="478162" lon="3537067" rev="21557892"/>
            </a:camera>
            <a:lightRig rig="threePt" dir="t"/>
          </a:scene3d>
        </p:spPr>
      </p:pic>
      <p:pic>
        <p:nvPicPr>
          <p:cNvPr id="242692" name="Picture 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572000" y="3551238"/>
            <a:ext cx="5334000" cy="25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1Left">
              <a:rot lat="1075750" lon="3524646" rev="21502672"/>
            </a:camera>
            <a:lightRig rig="threePt" dir="t"/>
          </a:scene3d>
        </p:spPr>
      </p:pic>
      <p:sp>
        <p:nvSpPr>
          <p:cNvPr id="24" name="Rectangle 23"/>
          <p:cNvSpPr/>
          <p:nvPr/>
        </p:nvSpPr>
        <p:spPr>
          <a:xfrm>
            <a:off x="2667000" y="1685925"/>
            <a:ext cx="1435100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kern="0" dirty="0">
                <a:ea typeface="ＭＳ Ｐゴシック" charset="-128"/>
                <a:cs typeface="ＭＳ Ｐゴシック" charset="-128"/>
              </a:rPr>
              <a:t>Access, </a:t>
            </a:r>
          </a:p>
          <a:p>
            <a:pPr algn="ctr">
              <a:defRPr/>
            </a:pPr>
            <a:r>
              <a:rPr lang="en-US" sz="2400" b="1" kern="0" dirty="0">
                <a:ea typeface="ＭＳ Ｐゴシック" charset="-128"/>
                <a:cs typeface="ＭＳ Ｐゴシック" charset="-128"/>
              </a:rPr>
              <a:t>Use, </a:t>
            </a:r>
            <a:br>
              <a:rPr lang="en-US" sz="2400" b="1" kern="0" dirty="0">
                <a:ea typeface="ＭＳ Ｐゴシック" charset="-128"/>
                <a:cs typeface="ＭＳ Ｐゴシック" charset="-128"/>
              </a:rPr>
            </a:br>
            <a:r>
              <a:rPr lang="en-US" sz="2400" b="1" kern="0" dirty="0">
                <a:ea typeface="ＭＳ Ｐゴシック" charset="-128"/>
                <a:cs typeface="ＭＳ Ｐゴシック" charset="-128"/>
              </a:rPr>
              <a:t>Impact</a:t>
            </a:r>
            <a:endParaRPr lang="en-US" sz="2400" dirty="0">
              <a:ea typeface="ＭＳ Ｐゴシック" charset="-128"/>
              <a:cs typeface="+mn-cs"/>
            </a:endParaRPr>
          </a:p>
        </p:txBody>
      </p:sp>
      <p:pic>
        <p:nvPicPr>
          <p:cNvPr id="25" name="Picture 2" descr="\\.PSF\Data_gekco\Projects\NCN\AnnualReview2010\Directors_overview\Figs\reference_type_44in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575050" y="2895600"/>
            <a:ext cx="4368111" cy="3276600"/>
          </a:xfrm>
          <a:prstGeom prst="rect">
            <a:avLst/>
          </a:prstGeom>
          <a:noFill/>
          <a:scene3d>
            <a:camera prst="isometricOffAxis1Left">
              <a:rot lat="1063043" lon="4470207" rev="193758"/>
            </a:camera>
            <a:lightRig rig="threePt" dir="t"/>
          </a:scene3d>
        </p:spPr>
      </p:pic>
      <p:pic>
        <p:nvPicPr>
          <p:cNvPr id="242694" name="Picture 6" descr="\\.PSF\Data_gekco\Projects\NCN\AnnualReview2010\Directors_overview\SupplementalMaterial\Greg_Periogo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38600" y="2133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45" name="Picture 1" descr="\\.PSF\Data_gekco\Projects\NCN\AnnualReview2010\Directors_overview\SupplementalMaterial\swoop_11_crop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48400" y="3429000"/>
            <a:ext cx="1395412" cy="35547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343400" y="640080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42F7560-C1EC-40C5-A3A1-5DDAE6DDD35A}" type="slidenum">
              <a:rPr lang="en-US"/>
              <a:pPr/>
              <a:t>42</a:t>
            </a:fld>
            <a:endParaRPr lang="en-US"/>
          </a:p>
        </p:txBody>
      </p:sp>
      <p:pic>
        <p:nvPicPr>
          <p:cNvPr id="153604" name="Picture 10" descr="2010-03-12-u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0650" y="123825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World-Wide Learning Community</a:t>
            </a:r>
          </a:p>
        </p:txBody>
      </p:sp>
      <p:sp>
        <p:nvSpPr>
          <p:cNvPr id="153606" name="Text Box 4"/>
          <p:cNvSpPr txBox="1">
            <a:spLocks noChangeArrowheads="1"/>
          </p:cNvSpPr>
          <p:nvPr/>
        </p:nvSpPr>
        <p:spPr bwMode="auto">
          <a:xfrm>
            <a:off x="658813" y="1390650"/>
            <a:ext cx="357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</a:rPr>
              <a:t>116,000 users worldwide</a:t>
            </a:r>
          </a:p>
        </p:txBody>
      </p:sp>
      <p:sp>
        <p:nvSpPr>
          <p:cNvPr id="153607" name="Line 5"/>
          <p:cNvSpPr>
            <a:spLocks noChangeShapeType="1"/>
          </p:cNvSpPr>
          <p:nvPr/>
        </p:nvSpPr>
        <p:spPr bwMode="auto">
          <a:xfrm flipH="1">
            <a:off x="4219575" y="1600200"/>
            <a:ext cx="962025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8" name="Text Box 6"/>
          <p:cNvSpPr txBox="1">
            <a:spLocks noChangeArrowheads="1"/>
          </p:cNvSpPr>
          <p:nvPr/>
        </p:nvSpPr>
        <p:spPr bwMode="auto">
          <a:xfrm>
            <a:off x="609600" y="1924050"/>
            <a:ext cx="43545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As much traffic as www.purdue.edu</a:t>
            </a:r>
          </a:p>
          <a:p>
            <a:r>
              <a:rPr lang="en-US" sz="2000" dirty="0"/>
              <a:t>Users at all Top 50 US </a:t>
            </a:r>
            <a:r>
              <a:rPr lang="en-US" sz="2000" dirty="0" err="1"/>
              <a:t>Engr</a:t>
            </a:r>
            <a:r>
              <a:rPr lang="en-US" sz="2000" dirty="0"/>
              <a:t> Schools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/>
              <a:t>19% of all .</a:t>
            </a:r>
            <a:r>
              <a:rPr lang="en-US" sz="2000" dirty="0" err="1"/>
              <a:t>edu</a:t>
            </a:r>
            <a:r>
              <a:rPr lang="en-US" sz="2000" dirty="0"/>
              <a:t> domains</a:t>
            </a:r>
            <a:br>
              <a:rPr lang="en-US" sz="2000" dirty="0"/>
            </a:br>
            <a:r>
              <a:rPr lang="en-US" sz="2000" dirty="0"/>
              <a:t>116 classes at 76 institutions in 2009</a:t>
            </a:r>
          </a:p>
          <a:p>
            <a:r>
              <a:rPr lang="en-US" sz="2000" dirty="0"/>
              <a:t>8,200 users ran 345,000 simulations</a:t>
            </a:r>
          </a:p>
        </p:txBody>
      </p:sp>
      <p:graphicFrame>
        <p:nvGraphicFramePr>
          <p:cNvPr id="153602" name="Object 2"/>
          <p:cNvGraphicFramePr>
            <a:graphicFrameLocks noChangeAspect="1"/>
          </p:cNvGraphicFramePr>
          <p:nvPr/>
        </p:nvGraphicFramePr>
        <p:xfrm>
          <a:off x="1905000" y="3708400"/>
          <a:ext cx="5334000" cy="2540000"/>
        </p:xfrm>
        <a:graphic>
          <a:graphicData uri="http://schemas.openxmlformats.org/presentationml/2006/ole">
            <p:oleObj spid="_x0000_s300034" name="Image" r:id="rId4" imgW="9790476" imgH="4660317" progId="">
              <p:embed/>
            </p:oleObj>
          </a:graphicData>
        </a:graphic>
      </p:graphicFrame>
      <p:sp>
        <p:nvSpPr>
          <p:cNvPr id="153609" name="Text Box 11"/>
          <p:cNvSpPr txBox="1">
            <a:spLocks noChangeArrowheads="1"/>
          </p:cNvSpPr>
          <p:nvPr/>
        </p:nvSpPr>
        <p:spPr bwMode="auto">
          <a:xfrm>
            <a:off x="3762375" y="5867400"/>
            <a:ext cx="155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172 countries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5181600" y="1600200"/>
            <a:ext cx="2743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343400" y="640080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3A8405B-DD40-4935-A0E6-FC7B0062B21B}" type="slidenum">
              <a:rPr lang="en-US">
                <a:solidFill>
                  <a:srgbClr val="FFFFFF"/>
                </a:solidFill>
              </a:rPr>
              <a:pPr/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2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Stanford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S</a:t>
            </a:r>
            <a:r>
              <a:rPr lang="en-US" sz="2000" smtClean="0">
                <a:ea typeface="ＭＳ Ｐゴシック"/>
                <a:cs typeface="ＭＳ Ｐゴシック"/>
              </a:rPr>
              <a:t>tanford</a:t>
            </a:r>
            <a:r>
              <a:rPr lang="en-US" smtClean="0">
                <a:ea typeface="ＭＳ Ｐゴシック"/>
                <a:cs typeface="ＭＳ Ｐゴシック"/>
              </a:rPr>
              <a:t> U</a:t>
            </a:r>
            <a:r>
              <a:rPr lang="en-US" sz="2000" smtClean="0">
                <a:ea typeface="ＭＳ Ｐゴシック"/>
                <a:cs typeface="ＭＳ Ｐゴシック"/>
              </a:rPr>
              <a:t>niversity</a:t>
            </a:r>
            <a:r>
              <a:rPr lang="en-US" smtClean="0">
                <a:ea typeface="ＭＳ Ｐゴシック"/>
                <a:cs typeface="ＭＳ Ｐゴシック"/>
              </a:rPr>
              <a:t> PR</a:t>
            </a:r>
            <a:r>
              <a:rPr lang="en-US" sz="2000" smtClean="0">
                <a:ea typeface="ＭＳ Ｐゴシック"/>
                <a:cs typeface="ＭＳ Ｐゴシック"/>
              </a:rPr>
              <a:t>oc</a:t>
            </a:r>
            <a:r>
              <a:rPr lang="en-US" smtClean="0">
                <a:ea typeface="ＭＳ Ｐゴシック"/>
                <a:cs typeface="ＭＳ Ｐゴシック"/>
              </a:rPr>
              <a:t>E</a:t>
            </a:r>
            <a:r>
              <a:rPr lang="en-US" sz="2000" smtClean="0">
                <a:ea typeface="ＭＳ Ｐゴシック"/>
                <a:cs typeface="ＭＳ Ｐゴシック"/>
              </a:rPr>
              <a:t>ss</a:t>
            </a:r>
            <a:r>
              <a:rPr lang="en-US" smtClean="0">
                <a:ea typeface="ＭＳ Ｐゴシック"/>
                <a:cs typeface="ＭＳ Ｐゴシック"/>
              </a:rPr>
              <a:t> M</a:t>
            </a:r>
            <a:r>
              <a:rPr lang="en-US" sz="2000" smtClean="0">
                <a:ea typeface="ＭＳ Ｐゴシック"/>
                <a:cs typeface="ＭＳ Ｐゴシック"/>
              </a:rPr>
              <a:t>odeling</a:t>
            </a:r>
            <a:r>
              <a:rPr lang="en-US" smtClean="0">
                <a:ea typeface="ＭＳ Ｐゴシック"/>
                <a:cs typeface="ＭＳ Ｐゴシック"/>
              </a:rPr>
              <a:t/>
            </a:r>
            <a:br>
              <a:rPr lang="en-US" smtClean="0">
                <a:ea typeface="ＭＳ Ｐゴシック"/>
                <a:cs typeface="ＭＳ Ｐゴシック"/>
              </a:rPr>
            </a:b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52581" name="Rectangle 16"/>
          <p:cNvSpPr>
            <a:spLocks noChangeArrowheads="1"/>
          </p:cNvSpPr>
          <p:nvPr/>
        </p:nvSpPr>
        <p:spPr bwMode="auto">
          <a:xfrm>
            <a:off x="3810000" y="2133600"/>
            <a:ext cx="4881563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3038" indent="-173038">
              <a:spcBef>
                <a:spcPct val="30000"/>
              </a:spcBef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Stanford wanted to mimic 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Berkeley success</a:t>
            </a:r>
          </a:p>
          <a:p>
            <a:pPr marL="173038" indent="-173038">
              <a:spcBef>
                <a:spcPct val="30000"/>
              </a:spcBef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Combine various existing models</a:t>
            </a:r>
          </a:p>
          <a:p>
            <a:pPr marL="173038" indent="-173038">
              <a:spcBef>
                <a:spcPct val="30000"/>
              </a:spcBef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Dissemination:</a:t>
            </a:r>
          </a:p>
          <a:p>
            <a:pPr marL="512763" lvl="1" indent="-287338">
              <a:buFont typeface="Webdings" pitchFamily="18" charset="2"/>
              <a:buChar char="4"/>
            </a:pPr>
            <a:r>
              <a:rPr lang="en-US" sz="2200">
                <a:solidFill>
                  <a:srgbClr val="FFFFFF"/>
                </a:solidFill>
              </a:rPr>
              <a:t>Public domain code</a:t>
            </a:r>
          </a:p>
          <a:p>
            <a:pPr marL="512763" lvl="1" indent="-287338">
              <a:buFont typeface="Webdings" pitchFamily="18" charset="2"/>
              <a:buChar char="4"/>
            </a:pPr>
            <a:r>
              <a:rPr lang="en-US" sz="2200">
                <a:solidFill>
                  <a:srgbClr val="FFFFFF"/>
                </a:solidFill>
              </a:rPr>
              <a:t>Community workshops</a:t>
            </a:r>
          </a:p>
          <a:p>
            <a:pPr marL="512763" lvl="1" indent="-287338">
              <a:buFont typeface="Webdings" pitchFamily="18" charset="2"/>
              <a:buChar char="4"/>
            </a:pPr>
            <a:r>
              <a:rPr lang="en-US" sz="2200">
                <a:solidFill>
                  <a:srgbClr val="FFFFFF"/>
                </a:solidFill>
              </a:rPr>
              <a:t>Students took it along </a:t>
            </a:r>
            <a:br>
              <a:rPr lang="en-US" sz="2200">
                <a:solidFill>
                  <a:srgbClr val="FFFFFF"/>
                </a:solidFill>
              </a:rPr>
            </a:br>
            <a:r>
              <a:rPr lang="en-US" sz="2200">
                <a:solidFill>
                  <a:srgbClr val="FFFFFF"/>
                </a:solidFill>
              </a:rPr>
              <a:t>to industry and academia</a:t>
            </a:r>
          </a:p>
        </p:txBody>
      </p:sp>
      <p:graphicFrame>
        <p:nvGraphicFramePr>
          <p:cNvPr id="152578" name="Object 2"/>
          <p:cNvGraphicFramePr>
            <a:graphicFrameLocks noChangeAspect="1"/>
          </p:cNvGraphicFramePr>
          <p:nvPr/>
        </p:nvGraphicFramePr>
        <p:xfrm>
          <a:off x="609600" y="2590800"/>
          <a:ext cx="3048000" cy="2116138"/>
        </p:xfrm>
        <a:graphic>
          <a:graphicData uri="http://schemas.openxmlformats.org/presentationml/2006/ole">
            <p:oleObj spid="_x0000_s308226" name="Image" r:id="rId3" imgW="4923810" imgH="341904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343400" y="640080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DCD8DAA-77FB-409A-A2C7-24C261EC33D1}" type="slidenum">
              <a:rPr lang="en-US">
                <a:solidFill>
                  <a:srgbClr val="FFFFFF"/>
                </a:solidFill>
              </a:rPr>
              <a:pPr/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0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Birth of an Industy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886200" y="2438400"/>
            <a:ext cx="4397375" cy="2554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ea typeface="ＭＳ Ｐゴシック"/>
                <a:cs typeface="ＭＳ Ｐゴシック"/>
              </a:rPr>
              <a:t>Intel Capitalization: </a:t>
            </a:r>
            <a:br>
              <a:rPr lang="en-US" sz="3600" dirty="0">
                <a:solidFill>
                  <a:srgbClr val="FFFFFF"/>
                </a:solidFill>
                <a:ea typeface="ＭＳ Ｐゴシック"/>
                <a:cs typeface="ＭＳ Ｐゴシック"/>
              </a:rPr>
            </a:br>
            <a:r>
              <a:rPr lang="en-US" sz="4400" b="1" dirty="0">
                <a:solidFill>
                  <a:srgbClr val="FFFFFF"/>
                </a:solidFill>
                <a:ea typeface="ＭＳ Ｐゴシック"/>
                <a:cs typeface="ＭＳ Ｐゴシック"/>
              </a:rPr>
              <a:t>$85B</a:t>
            </a:r>
          </a:p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ea typeface="ＭＳ Ｐゴシック"/>
                <a:cs typeface="ＭＳ Ｐゴシック"/>
              </a:rPr>
              <a:t>Total Industry: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FFFF"/>
                </a:solidFill>
                <a:ea typeface="ＭＳ Ｐゴシック"/>
                <a:cs typeface="ＭＳ Ｐゴシック"/>
              </a:rPr>
              <a:t>$280B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85800" y="3200400"/>
            <a:ext cx="28194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 flipH="1" flipV="1">
            <a:off x="-495299" y="2019300"/>
            <a:ext cx="2362200" cy="31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914400" y="1295400"/>
            <a:ext cx="2209800" cy="1524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85800" y="6172200"/>
            <a:ext cx="28194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 flipH="1" flipV="1">
            <a:off x="-495299" y="4991100"/>
            <a:ext cx="2362200" cy="31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836613" y="4419600"/>
            <a:ext cx="2286000" cy="16002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778" name="Rectangle 48"/>
          <p:cNvSpPr>
            <a:spLocks noChangeArrowheads="1"/>
          </p:cNvSpPr>
          <p:nvPr/>
        </p:nvSpPr>
        <p:spPr bwMode="auto">
          <a:xfrm rot="2090379">
            <a:off x="1065213" y="1570038"/>
            <a:ext cx="18653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Process</a:t>
            </a:r>
          </a:p>
          <a:p>
            <a:pPr algn="ctr"/>
            <a:r>
              <a:rPr lang="en-US" sz="2800">
                <a:solidFill>
                  <a:srgbClr val="FFFFFF"/>
                </a:solidFill>
              </a:rPr>
              <a:t>Simulation</a:t>
            </a:r>
          </a:p>
        </p:txBody>
      </p:sp>
      <p:sp>
        <p:nvSpPr>
          <p:cNvPr id="160779" name="Rectangle 49"/>
          <p:cNvSpPr>
            <a:spLocks noChangeArrowheads="1"/>
          </p:cNvSpPr>
          <p:nvPr/>
        </p:nvSpPr>
        <p:spPr bwMode="auto">
          <a:xfrm rot="-2191500">
            <a:off x="1157288" y="4679950"/>
            <a:ext cx="18653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Circuit</a:t>
            </a:r>
          </a:p>
          <a:p>
            <a:pPr algn="ctr"/>
            <a:r>
              <a:rPr lang="en-US" sz="2800">
                <a:solidFill>
                  <a:srgbClr val="FFFFFF"/>
                </a:solidFill>
              </a:rPr>
              <a:t>Simulation</a:t>
            </a:r>
          </a:p>
        </p:txBody>
      </p:sp>
      <p:sp>
        <p:nvSpPr>
          <p:cNvPr id="160780" name="Rectangle 50"/>
          <p:cNvSpPr>
            <a:spLocks noChangeArrowheads="1"/>
          </p:cNvSpPr>
          <p:nvPr/>
        </p:nvSpPr>
        <p:spPr bwMode="auto">
          <a:xfrm rot="-5400000">
            <a:off x="-289718" y="1735931"/>
            <a:ext cx="140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Device Size</a:t>
            </a:r>
          </a:p>
        </p:txBody>
      </p:sp>
      <p:sp>
        <p:nvSpPr>
          <p:cNvPr id="160781" name="Rectangle 51"/>
          <p:cNvSpPr>
            <a:spLocks noChangeArrowheads="1"/>
          </p:cNvSpPr>
          <p:nvPr/>
        </p:nvSpPr>
        <p:spPr bwMode="auto">
          <a:xfrm rot="-5400000">
            <a:off x="-246063" y="4784726"/>
            <a:ext cx="1317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Transistors</a:t>
            </a:r>
          </a:p>
        </p:txBody>
      </p:sp>
      <p:sp>
        <p:nvSpPr>
          <p:cNvPr id="160782" name="Rectangle 52"/>
          <p:cNvSpPr>
            <a:spLocks noChangeArrowheads="1"/>
          </p:cNvSpPr>
          <p:nvPr/>
        </p:nvSpPr>
        <p:spPr bwMode="auto">
          <a:xfrm>
            <a:off x="1522413" y="6248400"/>
            <a:ext cx="766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5" descr="\\.PSF\Data_gekco\Projects\NCN\AnnualReview2010\Directors_overview\SupplementalMaterial\globe_west_2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Picture 7" descr="\\.PSF\Data_gekco\Projects\NCN\AnnualReview2010\Directors_overview\SupplementalMaterial\cornucopia_insid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590800"/>
            <a:ext cx="2513013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3962400" y="3048000"/>
            <a:ext cx="1905000" cy="1828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 kern="0" dirty="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rPr>
              <a:t>Research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87388" y="3200400"/>
            <a:ext cx="28194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-494506" y="2020094"/>
            <a:ext cx="23622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15988" y="1295400"/>
            <a:ext cx="2209800" cy="15240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87388" y="6172200"/>
            <a:ext cx="28194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-494506" y="4991894"/>
            <a:ext cx="2362200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38200" y="4419600"/>
            <a:ext cx="2286000" cy="16002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635" name="Rectangle 39"/>
          <p:cNvSpPr>
            <a:spLocks noChangeArrowheads="1"/>
          </p:cNvSpPr>
          <p:nvPr/>
        </p:nvSpPr>
        <p:spPr bwMode="auto">
          <a:xfrm rot="2090379">
            <a:off x="996950" y="1570038"/>
            <a:ext cx="20050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nano-scale</a:t>
            </a:r>
            <a:br>
              <a:rPr lang="en-US" sz="2800"/>
            </a:br>
            <a:r>
              <a:rPr lang="en-US" sz="2800"/>
              <a:t>structures</a:t>
            </a:r>
          </a:p>
        </p:txBody>
      </p:sp>
      <p:sp>
        <p:nvSpPr>
          <p:cNvPr id="154636" name="Rectangle 40"/>
          <p:cNvSpPr>
            <a:spLocks noChangeArrowheads="1"/>
          </p:cNvSpPr>
          <p:nvPr/>
        </p:nvSpPr>
        <p:spPr bwMode="auto">
          <a:xfrm rot="-2191500">
            <a:off x="758825" y="4679950"/>
            <a:ext cx="26638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Billions of nano</a:t>
            </a:r>
            <a:br>
              <a:rPr lang="en-US" sz="2800" dirty="0"/>
            </a:br>
            <a:r>
              <a:rPr lang="en-US" sz="2800" dirty="0"/>
              <a:t>structures</a:t>
            </a: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 rot="-5400000">
            <a:off x="-288131" y="1735931"/>
            <a:ext cx="140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Device Size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 rot="-5400000">
            <a:off x="-245269" y="4783932"/>
            <a:ext cx="1317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Transistors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1524000" y="6248400"/>
            <a:ext cx="766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Years</a:t>
            </a:r>
          </a:p>
        </p:txBody>
      </p:sp>
      <p:pic>
        <p:nvPicPr>
          <p:cNvPr id="154640" name="Picture 3" descr="\\.PSF\Data_gekco\Projects\NCN\AnnualReview2010\Directors_overview\SupplementalMaterial\cornucopic_cop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1752600"/>
            <a:ext cx="4113213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ight Arrow 25"/>
          <p:cNvSpPr/>
          <p:nvPr/>
        </p:nvSpPr>
        <p:spPr>
          <a:xfrm rot="19543466">
            <a:off x="5063486" y="2011083"/>
            <a:ext cx="2286000" cy="109728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Electronics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3505200" y="1143000"/>
            <a:ext cx="297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kern="0" dirty="0">
                <a:latin typeface="+mj-lt"/>
                <a:ea typeface="ＭＳ Ｐゴシック" charset="-128"/>
                <a:cs typeface="ＭＳ Ｐゴシック" charset="-128"/>
              </a:rPr>
              <a:t>Nano Initiatives</a:t>
            </a:r>
          </a:p>
        </p:txBody>
      </p:sp>
      <p:sp>
        <p:nvSpPr>
          <p:cNvPr id="28" name="Right Arrow 27"/>
          <p:cNvSpPr/>
          <p:nvPr/>
        </p:nvSpPr>
        <p:spPr>
          <a:xfrm rot="20734973">
            <a:off x="5434605" y="2762000"/>
            <a:ext cx="2286000" cy="109728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Materials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5562600" y="3474720"/>
            <a:ext cx="2286000" cy="109728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Photonics</a:t>
            </a:r>
          </a:p>
        </p:txBody>
      </p:sp>
      <p:sp>
        <p:nvSpPr>
          <p:cNvPr id="30" name="Right Arrow 29"/>
          <p:cNvSpPr/>
          <p:nvPr/>
        </p:nvSpPr>
        <p:spPr>
          <a:xfrm rot="1334251">
            <a:off x="5380793" y="4300257"/>
            <a:ext cx="2286000" cy="1099257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Mechanics</a:t>
            </a:r>
          </a:p>
        </p:txBody>
      </p:sp>
      <p:sp>
        <p:nvSpPr>
          <p:cNvPr id="33" name="Right Arrow 32"/>
          <p:cNvSpPr/>
          <p:nvPr/>
        </p:nvSpPr>
        <p:spPr>
          <a:xfrm rot="2290698">
            <a:off x="5047623" y="4866778"/>
            <a:ext cx="2286000" cy="109728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Bio/Medicine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4000" dirty="0" smtClean="0"/>
              <a:t>Moore’s Law for Other Disciplines?</a:t>
            </a:r>
            <a:endParaRPr lang="en-U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4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7" grpId="0"/>
      <p:bldP spid="28" grpId="0" animBg="1"/>
      <p:bldP spid="29" grpId="0" animBg="1"/>
      <p:bldP spid="30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343400" y="640080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333A379-6477-4213-961A-B6F633135160}" type="slidenum">
              <a:rPr lang="en-US"/>
              <a:pPr/>
              <a:t>8</a:t>
            </a:fld>
            <a:endParaRPr lang="en-US"/>
          </a:p>
        </p:txBody>
      </p:sp>
      <p:sp>
        <p:nvSpPr>
          <p:cNvPr id="156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It Happens Here</a:t>
            </a:r>
          </a:p>
        </p:txBody>
      </p:sp>
      <p:pic>
        <p:nvPicPr>
          <p:cNvPr id="15667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238250"/>
            <a:ext cx="6629400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343400" y="640080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0BC1241-9FDF-47E1-A166-FA8C9D72C15F}" type="slidenum">
              <a:rPr lang="en-US"/>
              <a:pPr/>
              <a:t>9</a:t>
            </a:fld>
            <a:endParaRPr lang="en-US"/>
          </a:p>
        </p:txBody>
      </p:sp>
      <p:sp>
        <p:nvSpPr>
          <p:cNvPr id="161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Over 2,100 Resources!</a:t>
            </a:r>
          </a:p>
        </p:txBody>
      </p:sp>
      <p:grpSp>
        <p:nvGrpSpPr>
          <p:cNvPr id="161795" name="Group 54"/>
          <p:cNvGrpSpPr>
            <a:grpSpLocks/>
          </p:cNvGrpSpPr>
          <p:nvPr/>
        </p:nvGrpSpPr>
        <p:grpSpPr bwMode="auto">
          <a:xfrm>
            <a:off x="790575" y="1295400"/>
            <a:ext cx="3608388" cy="2287588"/>
            <a:chOff x="603250" y="1679575"/>
            <a:chExt cx="7977188" cy="4878388"/>
          </a:xfrm>
        </p:grpSpPr>
        <p:pic>
          <p:nvPicPr>
            <p:cNvPr id="16180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457950" y="3467100"/>
              <a:ext cx="1214438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0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10350" y="4686300"/>
              <a:ext cx="1212850" cy="85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05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38950" y="2306638"/>
              <a:ext cx="1260475" cy="855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06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71913" y="1849438"/>
              <a:ext cx="1257300" cy="90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07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84275" y="4686300"/>
              <a:ext cx="1263650" cy="890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1808" name="Group 9"/>
            <p:cNvGrpSpPr>
              <a:grpSpLocks/>
            </p:cNvGrpSpPr>
            <p:nvPr/>
          </p:nvGrpSpPr>
          <p:grpSpPr bwMode="auto">
            <a:xfrm>
              <a:off x="2981325" y="3467100"/>
              <a:ext cx="1308100" cy="1306513"/>
              <a:chOff x="19596" y="11088"/>
              <a:chExt cx="2426" cy="2424"/>
            </a:xfrm>
          </p:grpSpPr>
          <p:pic>
            <p:nvPicPr>
              <p:cNvPr id="161851" name="Picture 10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9596" y="11088"/>
                <a:ext cx="1802" cy="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852" name="Picture 1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0220" y="11712"/>
                <a:ext cx="1802" cy="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1809" name="Picture 1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43150" y="1998663"/>
              <a:ext cx="1260475" cy="784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10" name="Picture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876925" y="1679575"/>
              <a:ext cx="12573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11" name="Picture 1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03250" y="4054475"/>
              <a:ext cx="1270000" cy="919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12" name="Picture 1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219450" y="5524500"/>
              <a:ext cx="1455738" cy="1033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13" name="Picture 16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876925" y="3951288"/>
              <a:ext cx="1260475" cy="96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14" name="Picture 17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032000" y="5446713"/>
              <a:ext cx="1263650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15" name="Picture 1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08013" y="5329238"/>
              <a:ext cx="1265237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1816" name="Group 19"/>
            <p:cNvGrpSpPr>
              <a:grpSpLocks/>
            </p:cNvGrpSpPr>
            <p:nvPr/>
          </p:nvGrpSpPr>
          <p:grpSpPr bwMode="auto">
            <a:xfrm>
              <a:off x="1960563" y="4035425"/>
              <a:ext cx="1554162" cy="1177925"/>
              <a:chOff x="2904" y="9189"/>
              <a:chExt cx="2881" cy="2186"/>
            </a:xfrm>
          </p:grpSpPr>
          <p:pic>
            <p:nvPicPr>
              <p:cNvPr id="161849" name="Picture 20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2904" y="9189"/>
                <a:ext cx="2401" cy="1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850" name="Picture 21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3384" y="9573"/>
                <a:ext cx="2401" cy="18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1817" name="Picture 2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876925" y="5207000"/>
              <a:ext cx="1263650" cy="105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1818" name="Group 23"/>
            <p:cNvGrpSpPr>
              <a:grpSpLocks/>
            </p:cNvGrpSpPr>
            <p:nvPr/>
          </p:nvGrpSpPr>
          <p:grpSpPr bwMode="auto">
            <a:xfrm>
              <a:off x="1141413" y="2735263"/>
              <a:ext cx="1730375" cy="1004887"/>
              <a:chOff x="14076" y="6754"/>
              <a:chExt cx="3208" cy="1865"/>
            </a:xfrm>
          </p:grpSpPr>
          <p:pic>
            <p:nvPicPr>
              <p:cNvPr id="161847" name="Picture 24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14076" y="6994"/>
                <a:ext cx="2344" cy="1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848" name="Picture 25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14940" y="6754"/>
                <a:ext cx="2344" cy="1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1819" name="Picture 26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784725" y="4611688"/>
              <a:ext cx="1379538" cy="74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20" name="Picture 27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313613" y="4197350"/>
              <a:ext cx="1247775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21" name="Picture 28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3373438" y="4319588"/>
              <a:ext cx="1265237" cy="973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22" name="Picture 29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2371725" y="5067300"/>
              <a:ext cx="1371600" cy="752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1823" name="Group 30"/>
            <p:cNvGrpSpPr>
              <a:grpSpLocks/>
            </p:cNvGrpSpPr>
            <p:nvPr/>
          </p:nvGrpSpPr>
          <p:grpSpPr bwMode="auto">
            <a:xfrm>
              <a:off x="3871913" y="2928938"/>
              <a:ext cx="2195512" cy="1154112"/>
              <a:chOff x="6984" y="7403"/>
              <a:chExt cx="4072" cy="2139"/>
            </a:xfrm>
          </p:grpSpPr>
          <p:pic>
            <p:nvPicPr>
              <p:cNvPr id="161845" name="Picture 31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6984" y="7403"/>
                <a:ext cx="2344" cy="1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846" name="Picture 32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8712" y="7739"/>
                <a:ext cx="2344" cy="1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1824" name="Picture 33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7416800" y="5387975"/>
              <a:ext cx="1163638" cy="808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25" name="Picture 34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5876925" y="2987675"/>
              <a:ext cx="1133475" cy="69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26" name="Picture 35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4843463" y="5718175"/>
              <a:ext cx="1296987" cy="811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27" name="Picture 36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3209925" y="2247900"/>
              <a:ext cx="1031875" cy="90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28" name="Picture 37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7381875" y="3124200"/>
              <a:ext cx="971550" cy="84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829" name="Picture 38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5289550" y="1978025"/>
              <a:ext cx="776288" cy="969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1830" name="Group 39"/>
            <p:cNvGrpSpPr>
              <a:grpSpLocks/>
            </p:cNvGrpSpPr>
            <p:nvPr/>
          </p:nvGrpSpPr>
          <p:grpSpPr bwMode="auto">
            <a:xfrm>
              <a:off x="5724525" y="2476500"/>
              <a:ext cx="1163638" cy="887413"/>
              <a:chOff x="20988" y="6480"/>
              <a:chExt cx="2157" cy="1648"/>
            </a:xfrm>
          </p:grpSpPr>
          <p:pic>
            <p:nvPicPr>
              <p:cNvPr id="161843" name="Picture 40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20988" y="6624"/>
                <a:ext cx="1199" cy="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844" name="Picture 41"/>
              <p:cNvPicPr>
                <a:picLocks noChangeAspect="1" noChangeArrowheads="1"/>
              </p:cNvPicPr>
              <p:nvPr/>
            </p:nvPicPr>
            <p:blipFill>
              <a:blip r:embed="rId34"/>
              <a:srcRect/>
              <a:stretch>
                <a:fillRect/>
              </a:stretch>
            </p:blipFill>
            <p:spPr bwMode="auto">
              <a:xfrm>
                <a:off x="21948" y="6480"/>
                <a:ext cx="1197" cy="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1831" name="Picture 42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6791325" y="5676900"/>
              <a:ext cx="1114425" cy="87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1832" name="Group 43"/>
            <p:cNvGrpSpPr>
              <a:grpSpLocks/>
            </p:cNvGrpSpPr>
            <p:nvPr/>
          </p:nvGrpSpPr>
          <p:grpSpPr bwMode="auto">
            <a:xfrm>
              <a:off x="2444750" y="3021013"/>
              <a:ext cx="1527175" cy="1116012"/>
              <a:chOff x="3792" y="6598"/>
              <a:chExt cx="2833" cy="2071"/>
            </a:xfrm>
          </p:grpSpPr>
          <p:pic>
            <p:nvPicPr>
              <p:cNvPr id="161841" name="Picture 44"/>
              <p:cNvPicPr>
                <a:picLocks noChangeAspect="1" noChangeArrowheads="1"/>
              </p:cNvPicPr>
              <p:nvPr/>
            </p:nvPicPr>
            <p:blipFill>
              <a:blip r:embed="rId36"/>
              <a:srcRect/>
              <a:stretch>
                <a:fillRect/>
              </a:stretch>
            </p:blipFill>
            <p:spPr bwMode="auto">
              <a:xfrm>
                <a:off x="3792" y="6598"/>
                <a:ext cx="1681" cy="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842" name="Picture 45"/>
              <p:cNvPicPr>
                <a:picLocks noChangeAspect="1" noChangeArrowheads="1"/>
              </p:cNvPicPr>
              <p:nvPr/>
            </p:nvPicPr>
            <p:blipFill>
              <a:blip r:embed="rId37"/>
              <a:srcRect/>
              <a:stretch>
                <a:fillRect/>
              </a:stretch>
            </p:blipFill>
            <p:spPr bwMode="auto">
              <a:xfrm>
                <a:off x="4944" y="6838"/>
                <a:ext cx="1681" cy="1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1833" name="Picture 46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760413" y="3421063"/>
              <a:ext cx="1200150" cy="73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1834" name="Group 47"/>
            <p:cNvGrpSpPr>
              <a:grpSpLocks/>
            </p:cNvGrpSpPr>
            <p:nvPr/>
          </p:nvGrpSpPr>
          <p:grpSpPr bwMode="auto">
            <a:xfrm>
              <a:off x="646113" y="1989138"/>
              <a:ext cx="1487487" cy="938212"/>
              <a:chOff x="456" y="4774"/>
              <a:chExt cx="2760" cy="1740"/>
            </a:xfrm>
          </p:grpSpPr>
          <p:pic>
            <p:nvPicPr>
              <p:cNvPr id="161839" name="Picture 48"/>
              <p:cNvPicPr>
                <a:picLocks noChangeAspect="1" noChangeArrowheads="1"/>
              </p:cNvPicPr>
              <p:nvPr/>
            </p:nvPicPr>
            <p:blipFill>
              <a:blip r:embed="rId39"/>
              <a:srcRect/>
              <a:stretch>
                <a:fillRect/>
              </a:stretch>
            </p:blipFill>
            <p:spPr bwMode="auto">
              <a:xfrm>
                <a:off x="792" y="5110"/>
                <a:ext cx="2424" cy="1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840" name="Picture 49"/>
              <p:cNvPicPr>
                <a:picLocks noChangeAspect="1" noChangeArrowheads="1"/>
              </p:cNvPicPr>
              <p:nvPr/>
            </p:nvPicPr>
            <p:blipFill>
              <a:blip r:embed="rId40"/>
              <a:srcRect/>
              <a:stretch>
                <a:fillRect/>
              </a:stretch>
            </p:blipFill>
            <p:spPr bwMode="auto">
              <a:xfrm>
                <a:off x="456" y="4774"/>
                <a:ext cx="1042" cy="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1835" name="Group 50"/>
            <p:cNvGrpSpPr>
              <a:grpSpLocks/>
            </p:cNvGrpSpPr>
            <p:nvPr/>
          </p:nvGrpSpPr>
          <p:grpSpPr bwMode="auto">
            <a:xfrm>
              <a:off x="4124325" y="4838700"/>
              <a:ext cx="1600200" cy="1204913"/>
              <a:chOff x="17628" y="6384"/>
              <a:chExt cx="2968" cy="2235"/>
            </a:xfrm>
          </p:grpSpPr>
          <p:pic>
            <p:nvPicPr>
              <p:cNvPr id="161837" name="Picture 51"/>
              <p:cNvPicPr>
                <a:picLocks noChangeAspect="1" noChangeArrowheads="1"/>
              </p:cNvPicPr>
              <p:nvPr/>
            </p:nvPicPr>
            <p:blipFill>
              <a:blip r:embed="rId41"/>
              <a:srcRect/>
              <a:stretch>
                <a:fillRect/>
              </a:stretch>
            </p:blipFill>
            <p:spPr bwMode="auto">
              <a:xfrm>
                <a:off x="17628" y="6384"/>
                <a:ext cx="2344" cy="1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838" name="Picture 52"/>
              <p:cNvPicPr>
                <a:picLocks noChangeAspect="1" noChangeArrowheads="1"/>
              </p:cNvPicPr>
              <p:nvPr/>
            </p:nvPicPr>
            <p:blipFill>
              <a:blip r:embed="rId42"/>
              <a:srcRect/>
              <a:stretch>
                <a:fillRect/>
              </a:stretch>
            </p:blipFill>
            <p:spPr bwMode="auto">
              <a:xfrm>
                <a:off x="18252" y="6816"/>
                <a:ext cx="2344" cy="1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1836" name="Picture 53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4276725" y="3848100"/>
              <a:ext cx="1150938" cy="811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1796" name="Picture 2" descr="\\.PSF\Data_gekco\Projects\NCN\AnnualReview2010\Directors_overview\SupplementalMaterial\taxonomy_course_hover_crop.png"/>
          <p:cNvPicPr>
            <a:picLocks noChangeAspect="1" noChangeArrowheads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5133975" y="1314450"/>
            <a:ext cx="3094038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7" name="Text Box 57"/>
          <p:cNvSpPr txBox="1">
            <a:spLocks noChangeArrowheads="1"/>
          </p:cNvSpPr>
          <p:nvPr/>
        </p:nvSpPr>
        <p:spPr bwMode="auto">
          <a:xfrm>
            <a:off x="1819275" y="3552825"/>
            <a:ext cx="150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170 tools</a:t>
            </a:r>
          </a:p>
        </p:txBody>
      </p:sp>
      <p:sp>
        <p:nvSpPr>
          <p:cNvPr id="161798" name="Text Box 58"/>
          <p:cNvSpPr txBox="1">
            <a:spLocks noChangeArrowheads="1"/>
          </p:cNvSpPr>
          <p:nvPr/>
        </p:nvSpPr>
        <p:spPr bwMode="auto">
          <a:xfrm>
            <a:off x="6069013" y="3629025"/>
            <a:ext cx="177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43 courses</a:t>
            </a:r>
          </a:p>
        </p:txBody>
      </p:sp>
      <p:pic>
        <p:nvPicPr>
          <p:cNvPr id="161799" name="Picture 10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1955800" y="4294188"/>
            <a:ext cx="2057400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0" name="Text Box 61"/>
          <p:cNvSpPr txBox="1">
            <a:spLocks noChangeArrowheads="1"/>
          </p:cNvSpPr>
          <p:nvPr/>
        </p:nvSpPr>
        <p:spPr bwMode="auto">
          <a:xfrm>
            <a:off x="4727575" y="4425950"/>
            <a:ext cx="2997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1,557 seminars and</a:t>
            </a:r>
          </a:p>
          <a:p>
            <a:r>
              <a:rPr lang="en-US" sz="2400" b="1"/>
              <a:t>teaching materials</a:t>
            </a:r>
          </a:p>
        </p:txBody>
      </p:sp>
      <p:pic>
        <p:nvPicPr>
          <p:cNvPr id="161801" name="Picture 62" descr="podcasts3"/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3479800" y="4495800"/>
            <a:ext cx="14541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2" name="Picture 1" descr="\\.PSF\Data_gekco\Projects\NCN\AnnualReview2010\Directors_overview\SupplementalMaterial\iphone.png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4679950" y="5305425"/>
            <a:ext cx="21526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anoHUB-v2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eveJobs">
  <a:themeElements>
    <a:clrScheme name="1_SteveJobs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3333FF"/>
      </a:hlink>
      <a:folHlink>
        <a:srgbClr val="F0E500"/>
      </a:folHlink>
    </a:clrScheme>
    <a:fontScheme name="1_SteveJob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eveJob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eveJob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eveJob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eveJob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eveJob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eveJob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eveJob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eveJob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eveJob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eveJob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eveJob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eveJob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eveJobs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3333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anoHUB-v2">
  <a:themeElements>
    <a:clrScheme name="nanoHUB-v2 14">
      <a:dk1>
        <a:srgbClr val="000000"/>
      </a:dk1>
      <a:lt1>
        <a:srgbClr val="FFFFFF"/>
      </a:lt1>
      <a:dk2>
        <a:srgbClr val="FFFFFF"/>
      </a:dk2>
      <a:lt2>
        <a:srgbClr val="777777"/>
      </a:lt2>
      <a:accent1>
        <a:srgbClr val="909082"/>
      </a:accent1>
      <a:accent2>
        <a:srgbClr val="809EA8"/>
      </a:accent2>
      <a:accent3>
        <a:srgbClr val="FFFFFF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14">
        <a:dk1>
          <a:srgbClr val="000000"/>
        </a:dk1>
        <a:lt1>
          <a:srgbClr val="FFFFFF"/>
        </a:lt1>
        <a:dk2>
          <a:srgbClr val="FFFFFF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FFFFF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8398</TotalTime>
  <Words>953</Words>
  <Application>Microsoft Office PowerPoint</Application>
  <PresentationFormat>On-screen Show (4:3)</PresentationFormat>
  <Paragraphs>315</Paragraphs>
  <Slides>42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1_nanoHUB-v2</vt:lpstr>
      <vt:lpstr>1_SteveJobs</vt:lpstr>
      <vt:lpstr>nanoHUB-v2</vt:lpstr>
      <vt:lpstr>Image</vt:lpstr>
      <vt:lpstr>Interactive  Online Curricula and Resources  for 125,000 nanoHUB.org Users</vt:lpstr>
      <vt:lpstr>1965</vt:lpstr>
      <vt:lpstr>Intel in 2009</vt:lpstr>
      <vt:lpstr>Berkeley  Simulation Program with Integrated Circuit Emphasis. </vt:lpstr>
      <vt:lpstr>Stanford Stanford University PRocEss Modeling </vt:lpstr>
      <vt:lpstr>Birth of an Industy</vt:lpstr>
      <vt:lpstr>Moore’s Law for Other Disciplines?</vt:lpstr>
      <vt:lpstr>It Happens Here</vt:lpstr>
      <vt:lpstr>Over 2,100 Resources!</vt:lpstr>
      <vt:lpstr>World-Wide Community</vt:lpstr>
      <vt:lpstr>A course on nanophotonics</vt:lpstr>
      <vt:lpstr>Slide 12</vt:lpstr>
      <vt:lpstr>Slide 13</vt:lpstr>
      <vt:lpstr>Tool Powered Curricula</vt:lpstr>
      <vt:lpstr>Use in the classroom</vt:lpstr>
      <vt:lpstr>Work with Teachers</vt:lpstr>
      <vt:lpstr>Immediate Impact</vt:lpstr>
      <vt:lpstr>nanoHUB on iTunes U</vt:lpstr>
      <vt:lpstr>nanoHUB on iTunes U</vt:lpstr>
      <vt:lpstr>Wikipedia Contributions</vt:lpstr>
      <vt:lpstr>Research Impact</vt:lpstr>
      <vt:lpstr>Slide 22</vt:lpstr>
      <vt:lpstr>Slide 23</vt:lpstr>
      <vt:lpstr>Research: Publish or Perish</vt:lpstr>
      <vt:lpstr>Use by Experimentalists: Schred</vt:lpstr>
      <vt:lpstr>Dual Use  in Research and Education</vt:lpstr>
      <vt:lpstr>The Next Generations</vt:lpstr>
      <vt:lpstr>Slide 28</vt:lpstr>
      <vt:lpstr>Any Science Gateway’s Dream</vt:lpstr>
      <vt:lpstr>Any Science Gateway’s Dream</vt:lpstr>
      <vt:lpstr>5 Criteria for Successful Science Gateways</vt:lpstr>
      <vt:lpstr>1: Outstanding Science</vt:lpstr>
      <vt:lpstr>2: Commitment to Dissemination</vt:lpstr>
      <vt:lpstr>Slide 34</vt:lpstr>
      <vt:lpstr>Typical Dissemination Paths</vt:lpstr>
      <vt:lpstr>nanoHUB Technical Solution</vt:lpstr>
      <vt:lpstr>Slide 37</vt:lpstr>
      <vt:lpstr>Hubs ‘R Us</vt:lpstr>
      <vt:lpstr>4: Tech Transfer Processes</vt:lpstr>
      <vt:lpstr>Knowledge Transfer Research</vt:lpstr>
      <vt:lpstr>5: Open Assessment / Incentives</vt:lpstr>
      <vt:lpstr>World-Wide Learning Community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Mindy McCutchan</dc:creator>
  <cp:lastModifiedBy>Gerhard Klimeck</cp:lastModifiedBy>
  <cp:revision>379</cp:revision>
  <dcterms:created xsi:type="dcterms:W3CDTF">2009-05-22T23:54:03Z</dcterms:created>
  <dcterms:modified xsi:type="dcterms:W3CDTF">2010-06-23T21:14:47Z</dcterms:modified>
</cp:coreProperties>
</file>